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8" r:id="rId3"/>
    <p:sldId id="280" r:id="rId4"/>
    <p:sldId id="270" r:id="rId5"/>
    <p:sldId id="272" r:id="rId6"/>
    <p:sldId id="281" r:id="rId7"/>
    <p:sldId id="287" r:id="rId8"/>
    <p:sldId id="293" r:id="rId9"/>
    <p:sldId id="292" r:id="rId10"/>
    <p:sldId id="291" r:id="rId11"/>
    <p:sldId id="290" r:id="rId12"/>
    <p:sldId id="283" r:id="rId13"/>
    <p:sldId id="284" r:id="rId14"/>
    <p:sldId id="285" r:id="rId15"/>
    <p:sldId id="279" r:id="rId16"/>
  </p:sldIdLst>
  <p:sldSz cx="9144000" cy="6858000" type="screen4x3"/>
  <p:notesSz cx="6877050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7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A3B57-160A-4091-B4C3-14F2C9EA521E}" type="datetimeFigureOut">
              <a:rPr lang="en-AU" smtClean="0"/>
              <a:t>27/04/2015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55BAB-46E6-40D7-A6DB-D0EA2857D97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1536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42B61-474A-4AD4-A855-3F7C304478A4}" type="datetimeFigureOut">
              <a:rPr lang="en-AU" smtClean="0"/>
              <a:t>27/04/2015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C9DD8-E293-4315-8E6E-7D814C8FA92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789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</p:spPr>
        <p:txBody>
          <a:bodyPr/>
          <a:lstStyle/>
          <a:p>
            <a:fld id="{6B3639FD-42AB-42E1-A86F-8CF669F355B9}" type="datetime1">
              <a:rPr lang="en-AU" smtClean="0"/>
              <a:t>27/04/2015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0A4632-9479-483A-86AC-912916DDE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D713E318-F417-467D-99D4-59421631F151}" type="datetime1">
              <a:rPr lang="en-AU" smtClean="0"/>
              <a:t>27/04/2015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2D663A9-DFC3-4560-A5DE-FB792E803BC8}" type="datetime1">
              <a:rPr lang="en-AU" smtClean="0"/>
              <a:t>27/04/2015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9890614A-5F08-4EB7-8FF2-FBF40764338E}" type="datetime1">
              <a:rPr lang="en-AU" smtClean="0"/>
              <a:t>27/04/2015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09BAB683-F3D4-4CE5-9C42-8D51C1090551}" type="datetime1">
              <a:rPr lang="en-AU" smtClean="0"/>
              <a:t>27/04/2015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7996710A-CE62-4B80-986F-33372E0ED791}" type="datetime1">
              <a:rPr lang="en-AU" smtClean="0"/>
              <a:t>27/04/2015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rtlCol="0"/>
          <a:lstStyle/>
          <a:p>
            <a:fld id="{A8534056-17DA-4FAF-A0D9-CD676247E9AC}" type="datetime1">
              <a:rPr lang="en-AU" smtClean="0"/>
              <a:t>27/04/2015</a:t>
            </a:fld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0A4632-9479-483A-86AC-912916DDEEA8}" type="slidenum">
              <a:rPr lang="en-AU" smtClean="0"/>
              <a:t>‹#›</a:t>
            </a:fld>
            <a:endParaRPr lang="en-A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6CDDCA0B-EA7A-4A9D-863A-101ED61F78A6}" type="datetime1">
              <a:rPr lang="en-AU" smtClean="0"/>
              <a:t>27/04/2015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0A4632-9479-483A-86AC-912916DDE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9798C96F-2CFB-41CD-B36A-892527947128}" type="datetime1">
              <a:rPr lang="en-AU" smtClean="0"/>
              <a:t>27/04/2015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D9DD85E1-8FDB-4C6A-AD11-F39DCF8E4502}" type="datetime1">
              <a:rPr lang="en-AU" smtClean="0"/>
              <a:t>27/04/2015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fld id="{F074E2A7-5458-4DA7-99BD-A523C8A16A03}" type="datetime1">
              <a:rPr lang="en-AU" smtClean="0"/>
              <a:t>27/04/2015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bg1"/>
                </a:solidFill>
              </a:defRPr>
            </a:lvl1pPr>
          </a:lstStyle>
          <a:p>
            <a:fld id="{390A4632-9479-483A-86AC-912916DDEEA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7632848" cy="1944216"/>
          </a:xfrm>
        </p:spPr>
        <p:txBody>
          <a:bodyPr>
            <a:normAutofit fontScale="90000"/>
          </a:bodyPr>
          <a:lstStyle/>
          <a:p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Adoption of International Financial Reporting Standards in Australia: </a:t>
            </a:r>
            <a:b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AU" dirty="0" smtClean="0">
                <a:latin typeface="Calibri" panose="020F0502020204030204" pitchFamily="34" charset="0"/>
                <a:cs typeface="Calibri" panose="020F0502020204030204" pitchFamily="34" charset="0"/>
              </a:rPr>
              <a:t>A Strong Structuration Perspective</a:t>
            </a:r>
            <a:endParaRPr lang="en-A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7776864" cy="1968624"/>
          </a:xfrm>
        </p:spPr>
        <p:txBody>
          <a:bodyPr>
            <a:normAutofit/>
          </a:bodyPr>
          <a:lstStyle/>
          <a:p>
            <a:pPr algn="r"/>
            <a:r>
              <a:rPr lang="en-A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Sandra Chapple</a:t>
            </a:r>
          </a:p>
          <a:p>
            <a:pPr algn="r"/>
            <a:r>
              <a:rPr lang="en-A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School of Accounting, Economics and Finance</a:t>
            </a:r>
          </a:p>
          <a:p>
            <a:pPr algn="r"/>
            <a:r>
              <a:rPr lang="en-A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University of </a:t>
            </a:r>
            <a:r>
              <a:rPr lang="en-AU" sz="2800" b="1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A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ollongong, </a:t>
            </a:r>
            <a:r>
              <a:rPr lang="en-AU" sz="28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A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ustralia</a:t>
            </a:r>
            <a:endParaRPr lang="en-A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n-AU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April 2015</a:t>
            </a:r>
            <a:endParaRPr lang="en-A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582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435280" cy="10668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External structures – irresistible causal forces on the agency of the FRC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10</a:t>
            </a:fld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395537" y="2234580"/>
            <a:ext cx="31683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lvl="0" algn="ctr">
              <a:spcBef>
                <a:spcPts val="300"/>
              </a:spcBef>
              <a:buClr>
                <a:srgbClr val="A04DA3"/>
              </a:buClr>
            </a:pPr>
            <a:r>
              <a:rPr lang="en-AU" sz="2800" b="1" dirty="0">
                <a:solidFill>
                  <a:srgbClr val="53548A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accounting governance </a:t>
            </a:r>
            <a:r>
              <a:rPr lang="en-AU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complex network of agents-in-context headed by IASB but influenced by IOSCO, US (FASB and SEC) and EU</a:t>
            </a:r>
            <a:br>
              <a:rPr lang="en-AU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AU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2212043"/>
            <a:ext cx="3528392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2336" lvl="1" algn="ctr">
              <a:spcBef>
                <a:spcPts val="300"/>
              </a:spcBef>
              <a:buClr>
                <a:srgbClr val="438086"/>
              </a:buClr>
            </a:pPr>
            <a:r>
              <a:rPr lang="en-AU" sz="2800" b="1" dirty="0" smtClean="0">
                <a:solidFill>
                  <a:srgbClr val="53548A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Domestic </a:t>
            </a:r>
          </a:p>
          <a:p>
            <a:pPr marL="402336" lvl="1" algn="ctr">
              <a:spcBef>
                <a:spcPts val="300"/>
              </a:spcBef>
              <a:buClr>
                <a:srgbClr val="438086"/>
              </a:buClr>
            </a:pPr>
            <a:r>
              <a:rPr lang="en-AU" sz="2800" b="1" dirty="0" smtClean="0">
                <a:solidFill>
                  <a:srgbClr val="53548A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corporate law </a:t>
            </a:r>
            <a:r>
              <a:rPr lang="en-AU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AU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complex network </a:t>
            </a:r>
            <a:r>
              <a:rPr lang="en-AU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agents-in-context </a:t>
            </a:r>
            <a:r>
              <a:rPr lang="en-AU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AU" sz="2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Aust</a:t>
            </a:r>
            <a:r>
              <a:rPr lang="en-AU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Federal Government, </a:t>
            </a:r>
            <a:r>
              <a:rPr lang="en-AU" sz="28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Dept</a:t>
            </a:r>
            <a:r>
              <a:rPr lang="en-AU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Treasury, Australian Stock Exchange</a:t>
            </a:r>
          </a:p>
          <a:p>
            <a:pPr marL="916686" lvl="1" indent="-514350">
              <a:spcBef>
                <a:spcPts val="300"/>
              </a:spcBef>
              <a:buClr>
                <a:srgbClr val="438086"/>
              </a:buClr>
              <a:buFont typeface="Georgia"/>
              <a:buChar char="▫"/>
            </a:pPr>
            <a:endParaRPr lang="en-AU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lvl="0">
              <a:spcBef>
                <a:spcPts val="300"/>
              </a:spcBef>
              <a:buClr>
                <a:srgbClr val="A04DA3"/>
              </a:buClr>
            </a:pPr>
            <a:endParaRPr lang="en-AU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3300" y="3140968"/>
            <a:ext cx="17937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Australian Financial Reporting Council</a:t>
            </a:r>
          </a:p>
        </p:txBody>
      </p:sp>
      <p:sp>
        <p:nvSpPr>
          <p:cNvPr id="9" name="Oval 8"/>
          <p:cNvSpPr/>
          <p:nvPr/>
        </p:nvSpPr>
        <p:spPr>
          <a:xfrm>
            <a:off x="20386" y="2060846"/>
            <a:ext cx="4041474" cy="4574937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173" y="2060846"/>
            <a:ext cx="3953827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3452022" y="2636912"/>
            <a:ext cx="2376263" cy="309634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Striped Right Arrow 6"/>
          <p:cNvSpPr/>
          <p:nvPr/>
        </p:nvSpPr>
        <p:spPr>
          <a:xfrm rot="360496">
            <a:off x="3220616" y="2586594"/>
            <a:ext cx="718929" cy="1411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Striped Right Arrow 11"/>
          <p:cNvSpPr/>
          <p:nvPr/>
        </p:nvSpPr>
        <p:spPr>
          <a:xfrm rot="992102" flipH="1">
            <a:off x="5369305" y="5711342"/>
            <a:ext cx="718929" cy="1411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Striped Right Arrow 12"/>
          <p:cNvSpPr/>
          <p:nvPr/>
        </p:nvSpPr>
        <p:spPr>
          <a:xfrm rot="21239504" flipH="1">
            <a:off x="5369500" y="2600399"/>
            <a:ext cx="718929" cy="1411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Striped Right Arrow 13"/>
          <p:cNvSpPr/>
          <p:nvPr/>
        </p:nvSpPr>
        <p:spPr>
          <a:xfrm rot="20494297">
            <a:off x="3339059" y="5699204"/>
            <a:ext cx="718929" cy="14112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3059832" y="6165304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Position-practice relations</a:t>
            </a:r>
            <a:endParaRPr lang="en-AU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7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Internal structures of the FRC members – in the process of making their decision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419936"/>
          </a:xfrm>
        </p:spPr>
        <p:txBody>
          <a:bodyPr>
            <a:normAutofit fontScale="92500" lnSpcReduction="10000"/>
          </a:bodyPr>
          <a:lstStyle/>
          <a:p>
            <a:r>
              <a:rPr lang="en-AU" b="1" dirty="0" smtClean="0"/>
              <a:t>General dispositional 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Members of the FRC appointed by Federal Treasurer 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Members from the “big end of town”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Language of business and neoliberalism, professional norms and protocols, professional authority</a:t>
            </a:r>
          </a:p>
          <a:p>
            <a:pPr marL="411480" lvl="1" indent="0"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r>
              <a:rPr lang="en-AU" b="1" dirty="0" err="1" smtClean="0"/>
              <a:t>Conjuncturally</a:t>
            </a:r>
            <a:r>
              <a:rPr lang="en-AU" b="1" dirty="0" smtClean="0"/>
              <a:t> specific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In the “business” of standard setting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Always in the context of position-practice relations and relative to agents-in-context (frame of action)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Language of standard-setting, legislative mandate and due process, political and financial resources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5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Active agency of the FRC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435280" cy="4608576"/>
          </a:xfrm>
        </p:spPr>
        <p:txBody>
          <a:bodyPr>
            <a:normAutofit lnSpcReduction="10000"/>
          </a:bodyPr>
          <a:lstStyle/>
          <a:p>
            <a:r>
              <a:rPr lang="en-AU" b="1" dirty="0" smtClean="0"/>
              <a:t>The adoption decision</a:t>
            </a:r>
          </a:p>
          <a:p>
            <a:pPr lvl="1"/>
            <a:r>
              <a:rPr lang="en-AU" sz="2800" dirty="0" smtClean="0">
                <a:solidFill>
                  <a:schemeClr val="tx1"/>
                </a:solidFill>
              </a:rPr>
              <a:t>FRC members were assigned the task of moving towards international accounting standards</a:t>
            </a:r>
            <a:br>
              <a:rPr lang="en-AU" sz="2800" dirty="0" smtClean="0">
                <a:solidFill>
                  <a:schemeClr val="tx1"/>
                </a:solidFill>
              </a:rPr>
            </a:br>
            <a:endParaRPr lang="en-AU" sz="2800" dirty="0" smtClean="0">
              <a:solidFill>
                <a:schemeClr val="tx1"/>
              </a:solidFill>
            </a:endParaRPr>
          </a:p>
          <a:p>
            <a:pPr lvl="1"/>
            <a:r>
              <a:rPr lang="en-AU" sz="2800" dirty="0" smtClean="0">
                <a:solidFill>
                  <a:schemeClr val="tx1"/>
                </a:solidFill>
              </a:rPr>
              <a:t>Could choose from a number of options</a:t>
            </a:r>
            <a:br>
              <a:rPr lang="en-AU" sz="2800" dirty="0" smtClean="0">
                <a:solidFill>
                  <a:schemeClr val="tx1"/>
                </a:solidFill>
              </a:rPr>
            </a:br>
            <a:endParaRPr lang="en-AU" sz="2800" dirty="0" smtClean="0">
              <a:solidFill>
                <a:schemeClr val="tx1"/>
              </a:solidFill>
            </a:endParaRPr>
          </a:p>
          <a:p>
            <a:pPr lvl="1"/>
            <a:r>
              <a:rPr lang="en-AU" sz="2800" dirty="0" smtClean="0">
                <a:solidFill>
                  <a:schemeClr val="tx1"/>
                </a:solidFill>
              </a:rPr>
              <a:t>…but, in context of corporate collapses in </a:t>
            </a:r>
            <a:r>
              <a:rPr lang="en-AU" sz="2800" dirty="0" err="1" smtClean="0">
                <a:solidFill>
                  <a:schemeClr val="tx1"/>
                </a:solidFill>
              </a:rPr>
              <a:t>Aust</a:t>
            </a:r>
            <a:r>
              <a:rPr lang="en-AU" sz="2800" dirty="0" smtClean="0">
                <a:solidFill>
                  <a:schemeClr val="tx1"/>
                </a:solidFill>
              </a:rPr>
              <a:t> (</a:t>
            </a:r>
            <a:r>
              <a:rPr lang="en-AU" sz="2800" dirty="0" err="1" smtClean="0">
                <a:solidFill>
                  <a:schemeClr val="tx1"/>
                </a:solidFill>
              </a:rPr>
              <a:t>ie</a:t>
            </a:r>
            <a:r>
              <a:rPr lang="en-AU" sz="2800" dirty="0" smtClean="0">
                <a:solidFill>
                  <a:schemeClr val="tx1"/>
                </a:solidFill>
              </a:rPr>
              <a:t>. </a:t>
            </a:r>
            <a:r>
              <a:rPr lang="en-AU" sz="2800" i="1" dirty="0" smtClean="0">
                <a:solidFill>
                  <a:schemeClr val="tx1"/>
                </a:solidFill>
              </a:rPr>
              <a:t>crisis conditions</a:t>
            </a:r>
            <a:r>
              <a:rPr lang="en-AU" sz="2800" dirty="0" smtClean="0">
                <a:solidFill>
                  <a:schemeClr val="tx1"/>
                </a:solidFill>
              </a:rPr>
              <a:t>), within the broader context of globalisation, and subject to irresistible forces  of external structures, </a:t>
            </a:r>
            <a:r>
              <a:rPr lang="en-AU" sz="2800" b="1" dirty="0" smtClean="0">
                <a:solidFill>
                  <a:schemeClr val="tx1"/>
                </a:solidFill>
              </a:rPr>
              <a:t>the</a:t>
            </a:r>
            <a:r>
              <a:rPr lang="en-AU" sz="2800" dirty="0" smtClean="0">
                <a:solidFill>
                  <a:schemeClr val="tx1"/>
                </a:solidFill>
              </a:rPr>
              <a:t> </a:t>
            </a:r>
            <a:r>
              <a:rPr lang="en-AU" sz="2800" b="1" dirty="0" smtClean="0">
                <a:solidFill>
                  <a:schemeClr val="tx1"/>
                </a:solidFill>
              </a:rPr>
              <a:t>FRC chose the IASB alternative</a:t>
            </a:r>
            <a:r>
              <a:rPr lang="en-AU" b="1" dirty="0" smtClean="0"/>
              <a:t>.</a:t>
            </a:r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625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Outcomes of structuration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61863"/>
            <a:ext cx="8676456" cy="4585696"/>
          </a:xfrm>
        </p:spPr>
        <p:txBody>
          <a:bodyPr>
            <a:normAutofit lnSpcReduction="10000"/>
          </a:bodyPr>
          <a:lstStyle/>
          <a:p>
            <a:r>
              <a:rPr lang="en-AU" b="1" dirty="0" smtClean="0"/>
              <a:t>Australian financial reporting system transformed:</a:t>
            </a:r>
            <a:br>
              <a:rPr lang="en-AU" b="1" dirty="0" smtClean="0"/>
            </a:br>
            <a:endParaRPr lang="en-AU" b="1" dirty="0" smtClean="0"/>
          </a:p>
          <a:p>
            <a:pPr lvl="1"/>
            <a:r>
              <a:rPr lang="en-AU" sz="2800" dirty="0" smtClean="0">
                <a:solidFill>
                  <a:schemeClr val="tx1"/>
                </a:solidFill>
              </a:rPr>
              <a:t>Local latitude in accounting standard setting made way for international consensus (</a:t>
            </a:r>
            <a:r>
              <a:rPr lang="en-AU" sz="2800" i="1" dirty="0" smtClean="0">
                <a:solidFill>
                  <a:schemeClr val="tx1"/>
                </a:solidFill>
              </a:rPr>
              <a:t>significatio</a:t>
            </a:r>
            <a:r>
              <a:rPr lang="en-AU" sz="2800" dirty="0" smtClean="0">
                <a:solidFill>
                  <a:schemeClr val="tx1"/>
                </a:solidFill>
              </a:rPr>
              <a:t>n)</a:t>
            </a:r>
            <a:br>
              <a:rPr lang="en-AU" sz="2800" dirty="0" smtClean="0">
                <a:solidFill>
                  <a:schemeClr val="tx1"/>
                </a:solidFill>
              </a:rPr>
            </a:br>
            <a:endParaRPr lang="en-AU" sz="2800" dirty="0" smtClean="0">
              <a:solidFill>
                <a:schemeClr val="tx1"/>
              </a:solidFill>
            </a:endParaRPr>
          </a:p>
          <a:p>
            <a:pPr lvl="1"/>
            <a:r>
              <a:rPr lang="en-AU" sz="2800" dirty="0" smtClean="0">
                <a:solidFill>
                  <a:schemeClr val="tx1"/>
                </a:solidFill>
              </a:rPr>
              <a:t>Domestic due process was subordinated to international processes (</a:t>
            </a:r>
            <a:r>
              <a:rPr lang="en-AU" sz="2800" i="1" dirty="0" smtClean="0">
                <a:solidFill>
                  <a:schemeClr val="tx1"/>
                </a:solidFill>
              </a:rPr>
              <a:t>legitimation</a:t>
            </a:r>
            <a:r>
              <a:rPr lang="en-AU" sz="2800" dirty="0" smtClean="0">
                <a:solidFill>
                  <a:schemeClr val="tx1"/>
                </a:solidFill>
              </a:rPr>
              <a:t>)</a:t>
            </a:r>
            <a:br>
              <a:rPr lang="en-AU" sz="2800" dirty="0" smtClean="0">
                <a:solidFill>
                  <a:schemeClr val="tx1"/>
                </a:solidFill>
              </a:rPr>
            </a:br>
            <a:endParaRPr lang="en-AU" sz="2800" dirty="0" smtClean="0">
              <a:solidFill>
                <a:schemeClr val="tx1"/>
              </a:solidFill>
            </a:endParaRPr>
          </a:p>
          <a:p>
            <a:pPr lvl="1"/>
            <a:r>
              <a:rPr lang="en-AU" sz="2800" dirty="0" smtClean="0">
                <a:solidFill>
                  <a:schemeClr val="tx1"/>
                </a:solidFill>
              </a:rPr>
              <a:t>Authority for standard setting moved from a </a:t>
            </a:r>
            <a:r>
              <a:rPr lang="en-AU" sz="2800" b="1" dirty="0" smtClean="0">
                <a:solidFill>
                  <a:schemeClr val="tx1"/>
                </a:solidFill>
              </a:rPr>
              <a:t>domestic public sector</a:t>
            </a:r>
            <a:r>
              <a:rPr lang="en-AU" sz="2800" dirty="0" smtClean="0">
                <a:solidFill>
                  <a:schemeClr val="tx1"/>
                </a:solidFill>
              </a:rPr>
              <a:t> organisation to an </a:t>
            </a:r>
            <a:r>
              <a:rPr lang="en-AU" sz="2800" b="1" dirty="0" smtClean="0">
                <a:solidFill>
                  <a:schemeClr val="tx1"/>
                </a:solidFill>
              </a:rPr>
              <a:t>international private sector</a:t>
            </a:r>
            <a:r>
              <a:rPr lang="en-AU" sz="2800" dirty="0" smtClean="0">
                <a:solidFill>
                  <a:schemeClr val="tx1"/>
                </a:solidFill>
              </a:rPr>
              <a:t> organisation (</a:t>
            </a:r>
            <a:r>
              <a:rPr lang="en-AU" sz="2800" i="1" dirty="0" smtClean="0">
                <a:solidFill>
                  <a:schemeClr val="tx1"/>
                </a:solidFill>
              </a:rPr>
              <a:t>domination</a:t>
            </a:r>
            <a:r>
              <a:rPr lang="en-AU" sz="2800" dirty="0" smtClean="0">
                <a:solidFill>
                  <a:schemeClr val="tx1"/>
                </a:solidFill>
              </a:rPr>
              <a:t>)</a:t>
            </a:r>
            <a:endParaRPr lang="en-AU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1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Limitations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507288" cy="4896544"/>
          </a:xfrm>
        </p:spPr>
        <p:txBody>
          <a:bodyPr>
            <a:normAutofit fontScale="92500" lnSpcReduction="10000"/>
          </a:bodyPr>
          <a:lstStyle/>
          <a:p>
            <a:r>
              <a:rPr lang="en-AU" b="1" dirty="0"/>
              <a:t>Detail sacrificed for a broad </a:t>
            </a:r>
            <a:r>
              <a:rPr lang="en-AU" b="1" dirty="0" smtClean="0"/>
              <a:t>perspective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impossible </a:t>
            </a:r>
            <a:r>
              <a:rPr lang="en-AU" dirty="0">
                <a:solidFill>
                  <a:schemeClr val="tx1"/>
                </a:solidFill>
              </a:rPr>
              <a:t>to capture the complexities and intricacies of such an extensive </a:t>
            </a:r>
            <a:r>
              <a:rPr lang="en-AU" dirty="0" smtClean="0">
                <a:solidFill>
                  <a:schemeClr val="tx1"/>
                </a:solidFill>
              </a:rPr>
              <a:t>narrative</a:t>
            </a:r>
            <a:br>
              <a:rPr lang="en-AU" dirty="0" smtClean="0">
                <a:solidFill>
                  <a:schemeClr val="tx1"/>
                </a:solidFill>
              </a:rPr>
            </a:br>
            <a:endParaRPr lang="en-AU" b="1" dirty="0" smtClean="0"/>
          </a:p>
          <a:p>
            <a:r>
              <a:rPr lang="en-AU" b="1" dirty="0" smtClean="0"/>
              <a:t>More attention to structure than agency</a:t>
            </a:r>
          </a:p>
          <a:p>
            <a:pPr lvl="1"/>
            <a:r>
              <a:rPr lang="en-AU" dirty="0">
                <a:solidFill>
                  <a:schemeClr val="tx1"/>
                </a:solidFill>
              </a:rPr>
              <a:t>globalisation phenomenon, the global neoliberal order, supranational organisations – to some extent </a:t>
            </a:r>
            <a:r>
              <a:rPr lang="en-AU" dirty="0" smtClean="0">
                <a:solidFill>
                  <a:schemeClr val="tx1"/>
                </a:solidFill>
              </a:rPr>
              <a:t>overwhelmed </a:t>
            </a:r>
            <a:r>
              <a:rPr lang="en-AU" dirty="0">
                <a:solidFill>
                  <a:schemeClr val="tx1"/>
                </a:solidFill>
              </a:rPr>
              <a:t>the agency of the </a:t>
            </a:r>
            <a:r>
              <a:rPr lang="en-AU" dirty="0" smtClean="0">
                <a:solidFill>
                  <a:schemeClr val="tx1"/>
                </a:solidFill>
              </a:rPr>
              <a:t>FRC – agency is always situated in what came before</a:t>
            </a:r>
            <a:r>
              <a:rPr lang="en-AU" dirty="0">
                <a:solidFill>
                  <a:schemeClr val="tx1"/>
                </a:solidFill>
              </a:rPr>
              <a:t/>
            </a:r>
            <a:br>
              <a:rPr lang="en-AU" dirty="0">
                <a:solidFill>
                  <a:schemeClr val="tx1"/>
                </a:solidFill>
              </a:rPr>
            </a:br>
            <a:endParaRPr lang="en-AU" b="1" dirty="0" smtClean="0"/>
          </a:p>
          <a:p>
            <a:r>
              <a:rPr lang="en-AU" b="1" dirty="0" smtClean="0"/>
              <a:t>Agency – “supposition from afar”</a:t>
            </a:r>
            <a:endParaRPr lang="en-AU" b="1" dirty="0"/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research conducted outside and after the event – insight and interpretations from publicly available documents (sanitised)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51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Contributions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674" y="1772816"/>
            <a:ext cx="8964488" cy="4608512"/>
          </a:xfrm>
        </p:spPr>
        <p:txBody>
          <a:bodyPr>
            <a:noAutofit/>
          </a:bodyPr>
          <a:lstStyle/>
          <a:p>
            <a:r>
              <a:rPr lang="en-AU" dirty="0"/>
              <a:t>A </a:t>
            </a:r>
            <a:r>
              <a:rPr lang="en-AU" b="1" dirty="0"/>
              <a:t>new theoretical framework </a:t>
            </a:r>
            <a:r>
              <a:rPr lang="en-AU" dirty="0"/>
              <a:t>drawing on work of Giddens, Stones and </a:t>
            </a:r>
            <a:r>
              <a:rPr lang="en-AU" dirty="0" smtClean="0"/>
              <a:t>Castells – appropriate for study of any social systems</a:t>
            </a:r>
            <a:endParaRPr lang="en-AU" dirty="0"/>
          </a:p>
          <a:p>
            <a:endParaRPr lang="en-AU" dirty="0"/>
          </a:p>
          <a:p>
            <a:r>
              <a:rPr lang="en-AU" b="1" dirty="0" smtClean="0"/>
              <a:t>Extends </a:t>
            </a:r>
            <a:r>
              <a:rPr lang="en-AU" b="1" dirty="0"/>
              <a:t>the use the strong structuration model </a:t>
            </a:r>
            <a:r>
              <a:rPr lang="en-AU" dirty="0"/>
              <a:t>beyond the organisational and control </a:t>
            </a:r>
            <a:r>
              <a:rPr lang="en-AU" dirty="0" smtClean="0"/>
              <a:t>literature to financial reporting and regulatory domain</a:t>
            </a:r>
          </a:p>
          <a:p>
            <a:endParaRPr lang="en-AU" dirty="0"/>
          </a:p>
          <a:p>
            <a:r>
              <a:rPr lang="en-AU" b="1" dirty="0" smtClean="0"/>
              <a:t>Critical insight into changes  - </a:t>
            </a:r>
            <a:r>
              <a:rPr lang="en-AU" dirty="0" smtClean="0"/>
              <a:t>consideration of the</a:t>
            </a:r>
            <a:r>
              <a:rPr lang="en-AU" sz="2800" dirty="0" smtClean="0">
                <a:solidFill>
                  <a:schemeClr val="tx1"/>
                </a:solidFill>
              </a:rPr>
              <a:t> </a:t>
            </a:r>
            <a:r>
              <a:rPr lang="en-AU" sz="2800" i="1" dirty="0" smtClean="0">
                <a:solidFill>
                  <a:schemeClr val="tx1"/>
                </a:solidFill>
              </a:rPr>
              <a:t>historical,</a:t>
            </a:r>
            <a:r>
              <a:rPr lang="en-AU" sz="2800" dirty="0" smtClean="0">
                <a:solidFill>
                  <a:schemeClr val="tx1"/>
                </a:solidFill>
              </a:rPr>
              <a:t> </a:t>
            </a:r>
            <a:r>
              <a:rPr lang="en-AU" sz="2800" i="1" dirty="0" smtClean="0">
                <a:solidFill>
                  <a:schemeClr val="tx1"/>
                </a:solidFill>
              </a:rPr>
              <a:t>social </a:t>
            </a:r>
            <a:r>
              <a:rPr lang="en-AU" sz="2800" i="1" dirty="0">
                <a:solidFill>
                  <a:schemeClr val="tx1"/>
                </a:solidFill>
              </a:rPr>
              <a:t>and political </a:t>
            </a:r>
            <a:r>
              <a:rPr lang="en-AU" sz="2800" i="1" dirty="0" smtClean="0">
                <a:solidFill>
                  <a:schemeClr val="tx1"/>
                </a:solidFill>
              </a:rPr>
              <a:t>elements</a:t>
            </a:r>
            <a:r>
              <a:rPr lang="en-AU" sz="2800" dirty="0" smtClean="0">
                <a:solidFill>
                  <a:schemeClr val="tx1"/>
                </a:solidFill>
              </a:rPr>
              <a:t> of the adoption decision as opposed to a </a:t>
            </a:r>
            <a:r>
              <a:rPr lang="en-AU" sz="2800" i="1" dirty="0" smtClean="0">
                <a:solidFill>
                  <a:schemeClr val="tx1"/>
                </a:solidFill>
              </a:rPr>
              <a:t>technical analysis</a:t>
            </a:r>
            <a:r>
              <a:rPr lang="en-AU" sz="2800" dirty="0" smtClean="0">
                <a:solidFill>
                  <a:schemeClr val="tx1"/>
                </a:solidFill>
              </a:rPr>
              <a:t>.</a:t>
            </a:r>
            <a:br>
              <a:rPr lang="en-AU" sz="2800" dirty="0" smtClean="0">
                <a:solidFill>
                  <a:schemeClr val="tx1"/>
                </a:solidFill>
              </a:rPr>
            </a:br>
            <a:endParaRPr lang="en-AU" sz="2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85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435280" cy="10668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The issue - Adoption of IFRS in Australia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435280" cy="4347928"/>
          </a:xfrm>
        </p:spPr>
        <p:txBody>
          <a:bodyPr>
            <a:normAutofit fontScale="92500" lnSpcReduction="20000"/>
          </a:bodyPr>
          <a:lstStyle/>
          <a:p>
            <a:r>
              <a:rPr lang="en-AU" b="1" dirty="0" smtClean="0"/>
              <a:t>FRC - sudden change in policy in 2002 </a:t>
            </a:r>
            <a:r>
              <a:rPr lang="en-AU" dirty="0" smtClean="0"/>
              <a:t>– from long term convergence to adoption – following limited acceptance by the EU (listed companies only, right of veto retained)</a:t>
            </a:r>
          </a:p>
          <a:p>
            <a:endParaRPr lang="en-AU" dirty="0"/>
          </a:p>
          <a:p>
            <a:r>
              <a:rPr lang="en-AU" b="1" i="1" dirty="0" smtClean="0"/>
              <a:t>So what?</a:t>
            </a:r>
          </a:p>
          <a:p>
            <a:pPr lvl="1"/>
            <a:r>
              <a:rPr lang="en-AU" sz="2800" dirty="0" smtClean="0">
                <a:solidFill>
                  <a:schemeClr val="tx1"/>
                </a:solidFill>
              </a:rPr>
              <a:t>Australia first country for </a:t>
            </a:r>
            <a:r>
              <a:rPr lang="en-AU" sz="2800" b="1" dirty="0" smtClean="0">
                <a:solidFill>
                  <a:schemeClr val="tx1"/>
                </a:solidFill>
              </a:rPr>
              <a:t>wholesale</a:t>
            </a:r>
            <a:r>
              <a:rPr lang="en-AU" sz="2800" dirty="0" smtClean="0">
                <a:solidFill>
                  <a:schemeClr val="tx1"/>
                </a:solidFill>
              </a:rPr>
              <a:t> adoption </a:t>
            </a:r>
          </a:p>
          <a:p>
            <a:pPr lvl="2"/>
            <a:r>
              <a:rPr lang="en-AU" dirty="0" smtClean="0">
                <a:solidFill>
                  <a:schemeClr val="tx1"/>
                </a:solidFill>
              </a:rPr>
              <a:t>Still significant domestic resistance 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B</a:t>
            </a:r>
            <a:r>
              <a:rPr lang="en-AU" dirty="0" smtClean="0">
                <a:solidFill>
                  <a:schemeClr val="tx1"/>
                </a:solidFill>
              </a:rPr>
              <a:t>efore </a:t>
            </a:r>
            <a:r>
              <a:rPr lang="en-AU" dirty="0" smtClean="0">
                <a:solidFill>
                  <a:schemeClr val="tx1"/>
                </a:solidFill>
              </a:rPr>
              <a:t>adoption by other major jurisdictions (</a:t>
            </a:r>
            <a:r>
              <a:rPr lang="en-AU" dirty="0" err="1" smtClean="0">
                <a:solidFill>
                  <a:schemeClr val="tx1"/>
                </a:solidFill>
              </a:rPr>
              <a:t>eg</a:t>
            </a:r>
            <a:r>
              <a:rPr lang="en-AU" dirty="0" smtClean="0">
                <a:solidFill>
                  <a:schemeClr val="tx1"/>
                </a:solidFill>
              </a:rPr>
              <a:t>. US, Japan)</a:t>
            </a:r>
          </a:p>
          <a:p>
            <a:pPr lvl="2"/>
            <a:r>
              <a:rPr lang="en-AU" dirty="0" smtClean="0">
                <a:solidFill>
                  <a:schemeClr val="tx1"/>
                </a:solidFill>
              </a:rPr>
              <a:t>IASB did not even have a suite of standards to offer </a:t>
            </a:r>
            <a:br>
              <a:rPr lang="en-AU" dirty="0" smtClean="0">
                <a:solidFill>
                  <a:schemeClr val="tx1"/>
                </a:solidFill>
              </a:rPr>
            </a:br>
            <a:endParaRPr lang="en-AU" dirty="0" smtClean="0">
              <a:solidFill>
                <a:schemeClr val="tx1"/>
              </a:solidFill>
            </a:endParaRPr>
          </a:p>
          <a:p>
            <a:pPr lvl="1"/>
            <a:r>
              <a:rPr lang="en-AU" sz="2800" dirty="0" smtClean="0">
                <a:solidFill>
                  <a:schemeClr val="tx1"/>
                </a:solidFill>
              </a:rPr>
              <a:t>In Australia, IFRS to apply to all reporting entities, including companies, not-for-profits and public sector entities</a:t>
            </a:r>
            <a:endParaRPr lang="en-AU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11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435280" cy="10668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Adoption of IFRS in Australia – the issue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i="1" dirty="0" smtClean="0"/>
              <a:t>So what?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International standards  developed in highly political environment</a:t>
            </a:r>
          </a:p>
          <a:p>
            <a:pPr lvl="2"/>
            <a:r>
              <a:rPr lang="en-AU" sz="2600" dirty="0" smtClean="0">
                <a:solidFill>
                  <a:schemeClr val="tx1"/>
                </a:solidFill>
              </a:rPr>
              <a:t>Heavily </a:t>
            </a:r>
            <a:r>
              <a:rPr lang="en-AU" sz="2600" dirty="0">
                <a:solidFill>
                  <a:schemeClr val="tx1"/>
                </a:solidFill>
              </a:rPr>
              <a:t>influenced by US constituents (</a:t>
            </a:r>
            <a:r>
              <a:rPr lang="en-AU" sz="2600" dirty="0" err="1">
                <a:solidFill>
                  <a:schemeClr val="tx1"/>
                </a:solidFill>
              </a:rPr>
              <a:t>eg</a:t>
            </a:r>
            <a:r>
              <a:rPr lang="en-AU" sz="2600" dirty="0">
                <a:solidFill>
                  <a:schemeClr val="tx1"/>
                </a:solidFill>
              </a:rPr>
              <a:t> . FASB), European lobby groups (banking sector) and capital market participants  (</a:t>
            </a:r>
            <a:r>
              <a:rPr lang="en-AU" sz="2600" dirty="0" err="1">
                <a:solidFill>
                  <a:schemeClr val="tx1"/>
                </a:solidFill>
              </a:rPr>
              <a:t>eg</a:t>
            </a:r>
            <a:r>
              <a:rPr lang="en-AU" sz="2600" dirty="0">
                <a:solidFill>
                  <a:schemeClr val="tx1"/>
                </a:solidFill>
              </a:rPr>
              <a:t>. IOSCO, SEC)</a:t>
            </a:r>
          </a:p>
          <a:p>
            <a:pPr lvl="2"/>
            <a:endParaRPr lang="en-AU" sz="2600" dirty="0" smtClean="0">
              <a:solidFill>
                <a:schemeClr val="tx1"/>
              </a:solidFill>
            </a:endParaRPr>
          </a:p>
          <a:p>
            <a:pPr lvl="1"/>
            <a:r>
              <a:rPr lang="en-AU" b="1" dirty="0" smtClean="0">
                <a:solidFill>
                  <a:schemeClr val="tx1"/>
                </a:solidFill>
              </a:rPr>
              <a:t>Subordination of domestic sovereignty in favour of supranational organisations and international processes of standard setting</a:t>
            </a:r>
            <a:endParaRPr lang="en-AU" b="1" dirty="0">
              <a:solidFill>
                <a:schemeClr val="tx1"/>
              </a:solidFill>
            </a:endParaRPr>
          </a:p>
          <a:p>
            <a:pPr lvl="1"/>
            <a:endParaRPr lang="en-AU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548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579296" cy="10668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Adoption of IFRS in Australia –theoretical framework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AU" sz="3000" dirty="0" smtClean="0"/>
              <a:t>Paper informed by </a:t>
            </a:r>
            <a:r>
              <a:rPr lang="en-AU" sz="3000" dirty="0"/>
              <a:t>3</a:t>
            </a:r>
            <a:r>
              <a:rPr lang="en-AU" sz="3000" dirty="0" smtClean="0"/>
              <a:t> theoretical frameworks</a:t>
            </a:r>
          </a:p>
          <a:p>
            <a:endParaRPr lang="en-AU" dirty="0"/>
          </a:p>
          <a:p>
            <a:pPr marL="624078" indent="-514350">
              <a:buFont typeface="+mj-lt"/>
              <a:buAutoNum type="arabicPeriod"/>
            </a:pPr>
            <a:r>
              <a:rPr lang="en-AU" dirty="0" smtClean="0"/>
              <a:t>Anthony </a:t>
            </a:r>
            <a:r>
              <a:rPr lang="en-AU" b="1" dirty="0" smtClean="0"/>
              <a:t>Giddens </a:t>
            </a:r>
            <a:r>
              <a:rPr lang="en-AU" dirty="0" smtClean="0"/>
              <a:t>– structuration theory (1984) 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pPr marL="624078" indent="-514350">
              <a:buFont typeface="+mj-lt"/>
              <a:buAutoNum type="arabicPeriod"/>
            </a:pPr>
            <a:r>
              <a:rPr lang="en-AU" dirty="0" smtClean="0"/>
              <a:t>Rob </a:t>
            </a:r>
            <a:r>
              <a:rPr lang="en-AU" b="1" dirty="0" smtClean="0"/>
              <a:t>Stones</a:t>
            </a:r>
            <a:r>
              <a:rPr lang="en-AU" dirty="0" smtClean="0"/>
              <a:t> -  strong structuration model (2005)</a:t>
            </a:r>
          </a:p>
          <a:p>
            <a:pPr marL="624078" indent="-514350">
              <a:buFont typeface="+mj-lt"/>
              <a:buAutoNum type="arabicPeriod"/>
            </a:pPr>
            <a:endParaRPr lang="en-AU" dirty="0"/>
          </a:p>
          <a:p>
            <a:pPr marL="624078" indent="-514350">
              <a:buFont typeface="+mj-lt"/>
              <a:buAutoNum type="arabicPeriod"/>
            </a:pPr>
            <a:r>
              <a:rPr lang="en-AU" dirty="0" smtClean="0"/>
              <a:t>Manual </a:t>
            </a:r>
            <a:r>
              <a:rPr lang="en-AU" b="1" dirty="0" smtClean="0"/>
              <a:t>Castells</a:t>
            </a:r>
            <a:r>
              <a:rPr lang="en-AU" dirty="0" smtClean="0"/>
              <a:t> – the information age and the network society – narrative on globalisation (1996, 1997, 1998)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18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21843" y="815443"/>
            <a:ext cx="5254613" cy="5676900"/>
            <a:chOff x="12528" y="0"/>
            <a:chExt cx="5254613" cy="5676900"/>
          </a:xfrm>
        </p:grpSpPr>
        <p:sp>
          <p:nvSpPr>
            <p:cNvPr id="5" name="AutoShape 73"/>
            <p:cNvSpPr>
              <a:spLocks noChangeArrowheads="1"/>
            </p:cNvSpPr>
            <p:nvPr/>
          </p:nvSpPr>
          <p:spPr bwMode="auto">
            <a:xfrm rot="10800000">
              <a:off x="1225549" y="4468030"/>
              <a:ext cx="3127375" cy="803275"/>
            </a:xfrm>
            <a:prstGeom prst="curvedDownArrow">
              <a:avLst>
                <a:gd name="adj1" fmla="val 77866"/>
                <a:gd name="adj2" fmla="val 155731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6" name="Text Box 75"/>
            <p:cNvSpPr txBox="1">
              <a:spLocks noChangeArrowheads="1"/>
            </p:cNvSpPr>
            <p:nvPr/>
          </p:nvSpPr>
          <p:spPr bwMode="auto">
            <a:xfrm>
              <a:off x="12528" y="794094"/>
              <a:ext cx="1450717" cy="9487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AU" sz="1400" b="1" i="1" dirty="0">
                  <a:solidFill>
                    <a:srgbClr val="00B050"/>
                  </a:solidFill>
                  <a:effectLst/>
                  <a:latin typeface="Calibri"/>
                  <a:ea typeface="Times New Roman"/>
                  <a:cs typeface="Arial"/>
                </a:rPr>
                <a:t>External </a:t>
              </a:r>
              <a:r>
                <a:rPr lang="en-AU" sz="1400" b="1" i="1" dirty="0" smtClean="0">
                  <a:solidFill>
                    <a:srgbClr val="00B050"/>
                  </a:solidFill>
                  <a:effectLst/>
                  <a:latin typeface="Calibri"/>
                  <a:ea typeface="Times New Roman"/>
                  <a:cs typeface="Arial"/>
                </a:rPr>
                <a:t>Structures</a:t>
              </a:r>
              <a:endParaRPr lang="en-AU" sz="1200" dirty="0">
                <a:solidFill>
                  <a:srgbClr val="00B050"/>
                </a:solidFill>
                <a:effectLst/>
                <a:latin typeface="Times New Roman"/>
                <a:ea typeface="Times New Roman"/>
                <a:cs typeface="Arial"/>
              </a:endParaRPr>
            </a:p>
          </p:txBody>
        </p:sp>
        <p:sp>
          <p:nvSpPr>
            <p:cNvPr id="7" name="Text Box 76"/>
            <p:cNvSpPr txBox="1">
              <a:spLocks noChangeArrowheads="1"/>
            </p:cNvSpPr>
            <p:nvPr/>
          </p:nvSpPr>
          <p:spPr bwMode="auto">
            <a:xfrm>
              <a:off x="2674853" y="0"/>
              <a:ext cx="2592288" cy="1016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en-AU" sz="1400" b="1" i="1" dirty="0">
                  <a:solidFill>
                    <a:srgbClr val="0070C0"/>
                  </a:solidFill>
                  <a:effectLst/>
                  <a:latin typeface="Calibri"/>
                  <a:ea typeface="Times New Roman"/>
                  <a:cs typeface="Arial"/>
                </a:rPr>
                <a:t>Globalisation – overall temporal and spatial </a:t>
              </a:r>
              <a:r>
                <a:rPr lang="en-AU" sz="1400" b="1" i="1" dirty="0" smtClean="0">
                  <a:solidFill>
                    <a:srgbClr val="0070C0"/>
                  </a:solidFill>
                  <a:effectLst/>
                  <a:latin typeface="Calibri"/>
                  <a:ea typeface="Times New Roman"/>
                  <a:cs typeface="Arial"/>
                </a:rPr>
                <a:t>context – supranational organisations and neoliberalism</a:t>
              </a:r>
              <a:endParaRPr lang="en-AU" sz="1200" dirty="0">
                <a:solidFill>
                  <a:srgbClr val="0070C0"/>
                </a:solidFill>
                <a:effectLst/>
                <a:latin typeface="Times New Roman"/>
                <a:ea typeface="Times New Roman"/>
                <a:cs typeface="Arial"/>
              </a:endParaRPr>
            </a:p>
          </p:txBody>
        </p:sp>
        <p:sp>
          <p:nvSpPr>
            <p:cNvPr id="8" name="Text Box 74"/>
            <p:cNvSpPr txBox="1">
              <a:spLocks noChangeArrowheads="1"/>
            </p:cNvSpPr>
            <p:nvPr/>
          </p:nvSpPr>
          <p:spPr bwMode="auto">
            <a:xfrm>
              <a:off x="12528" y="4037261"/>
              <a:ext cx="1204595" cy="10847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AU" sz="1400" b="1" i="1" dirty="0">
                  <a:solidFill>
                    <a:srgbClr val="00B050"/>
                  </a:solidFill>
                  <a:effectLst/>
                  <a:latin typeface="Calibri"/>
                  <a:ea typeface="Times New Roman"/>
                  <a:cs typeface="Arial"/>
                </a:rPr>
                <a:t>Internal Structures</a:t>
              </a:r>
              <a:r>
                <a:rPr lang="en-AU" sz="1400" b="1" i="1" dirty="0">
                  <a:solidFill>
                    <a:schemeClr val="accent4">
                      <a:lumMod val="75000"/>
                    </a:schemeClr>
                  </a:solidFill>
                  <a:effectLst/>
                  <a:latin typeface="Calibri"/>
                  <a:ea typeface="Times New Roman"/>
                  <a:cs typeface="Arial"/>
                </a:rPr>
                <a:t> </a:t>
              </a:r>
              <a:r>
                <a:rPr lang="en-AU" sz="1400" b="1" i="1" dirty="0" smtClean="0">
                  <a:solidFill>
                    <a:schemeClr val="accent4">
                      <a:lumMod val="75000"/>
                    </a:schemeClr>
                  </a:solidFill>
                  <a:effectLst/>
                  <a:latin typeface="Calibri"/>
                  <a:ea typeface="Times New Roman"/>
                  <a:cs typeface="Arial"/>
                </a:rPr>
                <a:t> </a:t>
              </a:r>
              <a:endParaRPr lang="en-AU" sz="1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/>
                <a:ea typeface="Times New Roman"/>
                <a:cs typeface="Arial"/>
              </a:endParaRPr>
            </a:p>
          </p:txBody>
        </p:sp>
        <p:sp>
          <p:nvSpPr>
            <p:cNvPr id="9" name="AutoShape 77"/>
            <p:cNvSpPr>
              <a:spLocks noChangeArrowheads="1"/>
            </p:cNvSpPr>
            <p:nvPr/>
          </p:nvSpPr>
          <p:spPr bwMode="auto">
            <a:xfrm rot="4581930">
              <a:off x="2245677" y="254460"/>
              <a:ext cx="229235" cy="558800"/>
            </a:xfrm>
            <a:prstGeom prst="downArrow">
              <a:avLst>
                <a:gd name="adj1" fmla="val 50000"/>
                <a:gd name="adj2" fmla="val 60942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0" name="Text Box 78"/>
            <p:cNvSpPr txBox="1">
              <a:spLocks noChangeArrowheads="1"/>
            </p:cNvSpPr>
            <p:nvPr/>
          </p:nvSpPr>
          <p:spPr bwMode="auto">
            <a:xfrm>
              <a:off x="3489960" y="3352800"/>
              <a:ext cx="1218565" cy="6172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AU" sz="1200" b="1" dirty="0" smtClean="0">
                  <a:effectLst/>
                  <a:latin typeface="Calibri"/>
                  <a:ea typeface="Times New Roman"/>
                  <a:cs typeface="Arial"/>
                </a:rPr>
                <a:t>Agency of the FRC members</a:t>
              </a:r>
              <a:endParaRPr lang="en-AU" sz="1200" dirty="0">
                <a:effectLst/>
                <a:latin typeface="Times New Roman"/>
                <a:ea typeface="Times New Roman"/>
                <a:cs typeface="Arial"/>
              </a:endParaRPr>
            </a:p>
          </p:txBody>
        </p:sp>
        <p:sp>
          <p:nvSpPr>
            <p:cNvPr id="11" name="Text Box 79"/>
            <p:cNvSpPr txBox="1">
              <a:spLocks noChangeArrowheads="1"/>
            </p:cNvSpPr>
            <p:nvPr/>
          </p:nvSpPr>
          <p:spPr bwMode="auto">
            <a:xfrm>
              <a:off x="1242060" y="3078480"/>
              <a:ext cx="1341755" cy="6750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AU" sz="1200" b="1" dirty="0" err="1">
                  <a:effectLst/>
                  <a:latin typeface="Calibri"/>
                  <a:ea typeface="Times New Roman"/>
                  <a:cs typeface="Arial"/>
                </a:rPr>
                <a:t>Conjuncturally</a:t>
              </a:r>
              <a:r>
                <a:rPr lang="en-AU" sz="1200" b="1" dirty="0">
                  <a:effectLst/>
                  <a:latin typeface="Calibri"/>
                  <a:ea typeface="Times New Roman"/>
                  <a:cs typeface="Arial"/>
                </a:rPr>
                <a:t> </a:t>
              </a:r>
              <a:r>
                <a:rPr lang="en-AU" sz="1200" b="1" dirty="0" smtClean="0">
                  <a:effectLst/>
                  <a:latin typeface="Calibri"/>
                  <a:ea typeface="Times New Roman"/>
                  <a:cs typeface="Arial"/>
                </a:rPr>
                <a:t>specific structures</a:t>
              </a:r>
              <a:endParaRPr lang="en-AU" sz="1200" dirty="0">
                <a:effectLst/>
                <a:latin typeface="Times New Roman"/>
                <a:ea typeface="Times New Roman"/>
                <a:cs typeface="Arial"/>
              </a:endParaRPr>
            </a:p>
          </p:txBody>
        </p:sp>
        <p:sp>
          <p:nvSpPr>
            <p:cNvPr id="12" name="Text Box 80"/>
            <p:cNvSpPr txBox="1">
              <a:spLocks noChangeArrowheads="1"/>
            </p:cNvSpPr>
            <p:nvPr/>
          </p:nvSpPr>
          <p:spPr bwMode="auto">
            <a:xfrm>
              <a:off x="1242060" y="3756660"/>
              <a:ext cx="1341755" cy="701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AU" sz="1200" b="1" dirty="0">
                  <a:effectLst/>
                  <a:latin typeface="Calibri"/>
                  <a:ea typeface="Times New Roman"/>
                  <a:cs typeface="Arial"/>
                </a:rPr>
                <a:t>General </a:t>
              </a:r>
              <a:r>
                <a:rPr lang="en-AU" sz="1200" b="1" dirty="0" smtClean="0">
                  <a:effectLst/>
                  <a:latin typeface="Calibri"/>
                  <a:ea typeface="Times New Roman"/>
                  <a:cs typeface="Arial"/>
                </a:rPr>
                <a:t>dispositional structures</a:t>
              </a:r>
              <a:endParaRPr lang="en-AU" sz="1200" dirty="0">
                <a:effectLst/>
                <a:latin typeface="Times New Roman"/>
                <a:ea typeface="Times New Roman"/>
                <a:cs typeface="Arial"/>
              </a:endParaRPr>
            </a:p>
          </p:txBody>
        </p:sp>
        <p:sp>
          <p:nvSpPr>
            <p:cNvPr id="13" name="AutoShape 81"/>
            <p:cNvSpPr>
              <a:spLocks noChangeArrowheads="1"/>
            </p:cNvSpPr>
            <p:nvPr/>
          </p:nvSpPr>
          <p:spPr bwMode="auto">
            <a:xfrm>
              <a:off x="1691640" y="2506980"/>
              <a:ext cx="3080385" cy="459105"/>
            </a:xfrm>
            <a:prstGeom prst="curvedDownArrow">
              <a:avLst>
                <a:gd name="adj1" fmla="val 134191"/>
                <a:gd name="adj2" fmla="val 268382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4" name="AutoShape 82"/>
            <p:cNvSpPr>
              <a:spLocks noChangeArrowheads="1"/>
            </p:cNvSpPr>
            <p:nvPr/>
          </p:nvSpPr>
          <p:spPr bwMode="auto">
            <a:xfrm rot="2566993">
              <a:off x="3147060" y="899160"/>
              <a:ext cx="223520" cy="573405"/>
            </a:xfrm>
            <a:prstGeom prst="downArrow">
              <a:avLst>
                <a:gd name="adj1" fmla="val 50000"/>
                <a:gd name="adj2" fmla="val 64134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5" name="AutoShape 83"/>
            <p:cNvSpPr>
              <a:spLocks noChangeArrowheads="1"/>
            </p:cNvSpPr>
            <p:nvPr/>
          </p:nvSpPr>
          <p:spPr bwMode="auto">
            <a:xfrm rot="1101971">
              <a:off x="3886200" y="1158240"/>
              <a:ext cx="223520" cy="574040"/>
            </a:xfrm>
            <a:prstGeom prst="downArrow">
              <a:avLst>
                <a:gd name="adj1" fmla="val 50000"/>
                <a:gd name="adj2" fmla="val 64205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6" name="AutoShape 84"/>
            <p:cNvSpPr>
              <a:spLocks noChangeArrowheads="1"/>
            </p:cNvSpPr>
            <p:nvPr/>
          </p:nvSpPr>
          <p:spPr bwMode="auto">
            <a:xfrm>
              <a:off x="4709160" y="1013460"/>
              <a:ext cx="223520" cy="574040"/>
            </a:xfrm>
            <a:prstGeom prst="downArrow">
              <a:avLst>
                <a:gd name="adj1" fmla="val 50000"/>
                <a:gd name="adj2" fmla="val 64205"/>
              </a:avLst>
            </a:prstGeom>
            <a:solidFill>
              <a:schemeClr val="bg2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7" name="Text Box 85"/>
            <p:cNvSpPr txBox="1">
              <a:spLocks noChangeArrowheads="1"/>
            </p:cNvSpPr>
            <p:nvPr/>
          </p:nvSpPr>
          <p:spPr bwMode="auto">
            <a:xfrm>
              <a:off x="1242060" y="1127760"/>
              <a:ext cx="1118235" cy="6692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AU" sz="1200" b="1">
                  <a:effectLst/>
                  <a:latin typeface="Calibri"/>
                  <a:ea typeface="Times New Roman"/>
                  <a:cs typeface="Arial"/>
                </a:rPr>
                <a:t>Domestic corporate law</a:t>
              </a:r>
              <a:endParaRPr lang="en-AU" sz="1200">
                <a:effectLst/>
                <a:latin typeface="Times New Roman"/>
                <a:ea typeface="Times New Roman"/>
                <a:cs typeface="Arial"/>
              </a:endParaRPr>
            </a:p>
          </p:txBody>
        </p:sp>
        <p:sp>
          <p:nvSpPr>
            <p:cNvPr id="18" name="AutoShape 86"/>
            <p:cNvSpPr>
              <a:spLocks noChangeArrowheads="1"/>
            </p:cNvSpPr>
            <p:nvPr/>
          </p:nvSpPr>
          <p:spPr bwMode="auto">
            <a:xfrm>
              <a:off x="121920" y="2164080"/>
              <a:ext cx="884555" cy="1720850"/>
            </a:xfrm>
            <a:prstGeom prst="curvedRightArrow">
              <a:avLst>
                <a:gd name="adj1" fmla="val 28983"/>
                <a:gd name="adj2" fmla="val 93832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AU"/>
            </a:p>
          </p:txBody>
        </p:sp>
        <p:sp>
          <p:nvSpPr>
            <p:cNvPr id="19" name="Text Box 87"/>
            <p:cNvSpPr txBox="1">
              <a:spLocks noChangeArrowheads="1"/>
            </p:cNvSpPr>
            <p:nvPr/>
          </p:nvSpPr>
          <p:spPr bwMode="auto">
            <a:xfrm>
              <a:off x="457200" y="1706880"/>
              <a:ext cx="1117600" cy="10325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AU" sz="1200" b="1">
                  <a:effectLst/>
                  <a:latin typeface="Times New Roman"/>
                  <a:ea typeface="Times New Roman"/>
                  <a:cs typeface="Arial"/>
                </a:rPr>
                <a:t> </a:t>
              </a:r>
              <a:endParaRPr lang="en-AU" sz="1200">
                <a:effectLst/>
                <a:latin typeface="Times New Roman"/>
                <a:ea typeface="Times New Roman"/>
                <a:cs typeface="Arial"/>
              </a:endParaRPr>
            </a:p>
            <a:p>
              <a:pPr algn="ctr">
                <a:spcAft>
                  <a:spcPts val="0"/>
                </a:spcAft>
              </a:pPr>
              <a:r>
                <a:rPr lang="en-AU" sz="1200" b="1">
                  <a:effectLst/>
                  <a:latin typeface="Calibri"/>
                  <a:ea typeface="Times New Roman"/>
                  <a:cs typeface="Arial"/>
                </a:rPr>
                <a:t>International accounting governance</a:t>
              </a:r>
              <a:endParaRPr lang="en-AU" sz="1200">
                <a:effectLst/>
                <a:latin typeface="Times New Roman"/>
                <a:ea typeface="Times New Roman"/>
                <a:cs typeface="Arial"/>
              </a:endParaRP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1897380" y="2164080"/>
              <a:ext cx="2560320" cy="2895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AU" sz="1200" i="1">
                  <a:effectLst/>
                  <a:latin typeface="Calibri"/>
                  <a:ea typeface="Times New Roman"/>
                  <a:cs typeface="Arial"/>
                </a:rPr>
                <a:t>Agents draw on internal structures…</a:t>
              </a:r>
              <a:endParaRPr lang="en-AU" sz="1200">
                <a:effectLst/>
                <a:latin typeface="Times New Roman"/>
                <a:ea typeface="Times New Roman"/>
                <a:cs typeface="Arial"/>
              </a:endParaRPr>
            </a:p>
          </p:txBody>
        </p:sp>
        <p:sp>
          <p:nvSpPr>
            <p:cNvPr id="21" name="Text Box 2"/>
            <p:cNvSpPr txBox="1">
              <a:spLocks noChangeArrowheads="1"/>
            </p:cNvSpPr>
            <p:nvPr/>
          </p:nvSpPr>
          <p:spPr bwMode="auto">
            <a:xfrm>
              <a:off x="1897380" y="5387340"/>
              <a:ext cx="2560320" cy="2895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AU" sz="1200" i="1">
                  <a:effectLst/>
                  <a:latin typeface="Calibri"/>
                  <a:ea typeface="Times New Roman"/>
                  <a:cs typeface="Arial"/>
                </a:rPr>
                <a:t>…to reproduce or transform structures</a:t>
              </a:r>
              <a:endParaRPr lang="en-AU" sz="1200">
                <a:effectLst/>
                <a:latin typeface="Times New Roman"/>
                <a:ea typeface="Times New Roman"/>
                <a:cs typeface="Arial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1560" y="836712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macro level of analysis - Castells</a:t>
            </a:r>
            <a:endParaRPr lang="en-AU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1560" y="2397859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AU" b="1" i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meso</a:t>
            </a:r>
            <a:r>
              <a:rPr lang="en-AU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level of analysis - Stones</a:t>
            </a:r>
            <a:endParaRPr lang="en-AU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560" y="4100208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micro level of analysis – Giddens and Stones</a:t>
            </a:r>
            <a:endParaRPr lang="en-AU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6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435280" cy="1066800"/>
          </a:xfrm>
        </p:spPr>
        <p:txBody>
          <a:bodyPr>
            <a:normAutofit fontScale="90000"/>
          </a:bodyPr>
          <a:lstStyle/>
          <a:p>
            <a:r>
              <a:rPr lang="en-AU" dirty="0"/>
              <a:t>G</a:t>
            </a:r>
            <a:r>
              <a:rPr lang="en-AU" dirty="0" smtClean="0"/>
              <a:t>lobalisation and neoliberalism – Castells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507288" cy="4419936"/>
          </a:xfrm>
        </p:spPr>
        <p:txBody>
          <a:bodyPr>
            <a:normAutofit/>
          </a:bodyPr>
          <a:lstStyle/>
          <a:p>
            <a:r>
              <a:rPr lang="en-AU" dirty="0" smtClean="0"/>
              <a:t>Transformations in global capitalism  - spread of </a:t>
            </a:r>
            <a:r>
              <a:rPr lang="en-AU" dirty="0" smtClean="0"/>
              <a:t>neoliberalist </a:t>
            </a:r>
            <a:r>
              <a:rPr lang="en-AU" dirty="0" smtClean="0"/>
              <a:t>ideology</a:t>
            </a:r>
          </a:p>
          <a:p>
            <a:pPr lvl="1"/>
            <a:r>
              <a:rPr lang="en-AU" dirty="0" smtClean="0">
                <a:solidFill>
                  <a:schemeClr val="tx1"/>
                </a:solidFill>
              </a:rPr>
              <a:t>Free trade, market liberalisation, privatisation of govt.</a:t>
            </a:r>
            <a:br>
              <a:rPr lang="en-AU" dirty="0" smtClean="0">
                <a:solidFill>
                  <a:schemeClr val="tx1"/>
                </a:solidFill>
              </a:rPr>
            </a:br>
            <a:endParaRPr lang="en-AU" dirty="0" smtClean="0">
              <a:solidFill>
                <a:schemeClr val="tx1"/>
              </a:solidFill>
            </a:endParaRPr>
          </a:p>
          <a:p>
            <a:r>
              <a:rPr lang="en-AU" dirty="0" smtClean="0"/>
              <a:t>Australian </a:t>
            </a:r>
            <a:r>
              <a:rPr lang="en-AU" dirty="0" smtClean="0"/>
              <a:t>politics 1980s  - neoliberal </a:t>
            </a:r>
            <a:r>
              <a:rPr lang="en-AU" dirty="0" smtClean="0"/>
              <a:t>policies – following on from Thatcher and Reagan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Beginnings of domestic law reforms – </a:t>
            </a:r>
            <a:r>
              <a:rPr lang="en-AU" dirty="0" err="1" smtClean="0"/>
              <a:t>Aust</a:t>
            </a:r>
            <a:r>
              <a:rPr lang="en-AU" dirty="0" smtClean="0"/>
              <a:t> companies </a:t>
            </a:r>
            <a:r>
              <a:rPr lang="en-AU" dirty="0" smtClean="0"/>
              <a:t>to enter into global market – move towards some form of international accounting standards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990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Globalisation and supranational organisations - Castells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507288" cy="4491944"/>
          </a:xfrm>
        </p:spPr>
        <p:txBody>
          <a:bodyPr>
            <a:normAutofit/>
          </a:bodyPr>
          <a:lstStyle/>
          <a:p>
            <a:r>
              <a:rPr lang="en-AU" dirty="0" smtClean="0"/>
              <a:t>New global capitalism – beyond the capacity of any one nation-state to manage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Nation-states  - desire to engage in global markets </a:t>
            </a:r>
          </a:p>
          <a:p>
            <a:pPr lvl="1"/>
            <a:r>
              <a:rPr lang="en-AU" sz="2800" dirty="0" smtClean="0">
                <a:solidFill>
                  <a:schemeClr val="tx2">
                    <a:lumMod val="50000"/>
                  </a:schemeClr>
                </a:solidFill>
              </a:rPr>
              <a:t>Could not do it themselves so entered into joint ventures with other “like-minded” countries</a:t>
            </a:r>
            <a:br>
              <a:rPr lang="en-AU" sz="28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A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AU" dirty="0"/>
              <a:t>Emergence of supranational organisations at expense of nation-state sovereignty (</a:t>
            </a:r>
            <a:r>
              <a:rPr lang="en-AU" dirty="0" err="1"/>
              <a:t>eg</a:t>
            </a:r>
            <a:r>
              <a:rPr lang="en-AU" dirty="0"/>
              <a:t>. World bank, </a:t>
            </a:r>
            <a:r>
              <a:rPr lang="en-AU" dirty="0" smtClean="0"/>
              <a:t>UN, G7)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737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Globalisation and supranational organisations - Castells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507288" cy="4491944"/>
          </a:xfrm>
        </p:spPr>
        <p:txBody>
          <a:bodyPr>
            <a:normAutofit/>
          </a:bodyPr>
          <a:lstStyle/>
          <a:p>
            <a:r>
              <a:rPr lang="en-AU" dirty="0" smtClean="0"/>
              <a:t>The International Accounting Standards Board (IASB).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Originally established by Western standards-setters </a:t>
            </a:r>
          </a:p>
          <a:p>
            <a:pPr lvl="1"/>
            <a:r>
              <a:rPr lang="en-AU" sz="2800" dirty="0" smtClean="0">
                <a:solidFill>
                  <a:schemeClr val="tx2">
                    <a:lumMod val="50000"/>
                  </a:schemeClr>
                </a:solidFill>
              </a:rPr>
              <a:t>Supposedly to respond to needs of global market</a:t>
            </a:r>
          </a:p>
          <a:p>
            <a:pPr lvl="1"/>
            <a:r>
              <a:rPr lang="en-AU" sz="2800" dirty="0" smtClean="0">
                <a:solidFill>
                  <a:schemeClr val="tx2">
                    <a:lumMod val="50000"/>
                  </a:schemeClr>
                </a:solidFill>
              </a:rPr>
              <a:t>…but also to protect the “</a:t>
            </a:r>
            <a:r>
              <a:rPr lang="en-AU" sz="2800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AU" sz="2800" dirty="0" smtClean="0">
                <a:solidFill>
                  <a:schemeClr val="tx2">
                    <a:lumMod val="50000"/>
                  </a:schemeClr>
                </a:solidFill>
              </a:rPr>
              <a:t>nglo-American” way of accounting and financial reporting</a:t>
            </a:r>
            <a:br>
              <a:rPr lang="en-AU" sz="28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A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AU" dirty="0" smtClean="0"/>
              <a:t>Nation-state sovereignty lost and standard setting “disappears” into the abstract world of the IASB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95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External structures – irresistible causal forces on the agency of the FRC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rmAutofit fontScale="85000" lnSpcReduction="20000"/>
          </a:bodyPr>
          <a:lstStyle/>
          <a:p>
            <a:r>
              <a:rPr lang="en-AU" sz="3300" b="1" dirty="0" smtClean="0"/>
              <a:t>The agent-in-focus – the Australian FRC</a:t>
            </a:r>
            <a:br>
              <a:rPr lang="en-AU" sz="3300" b="1" dirty="0" smtClean="0"/>
            </a:br>
            <a:endParaRPr lang="en-AU" sz="3300" b="1" dirty="0" smtClean="0"/>
          </a:p>
          <a:p>
            <a:pPr lvl="1"/>
            <a:r>
              <a:rPr lang="en-AU" sz="3000" dirty="0" smtClean="0">
                <a:solidFill>
                  <a:schemeClr val="tx1"/>
                </a:solidFill>
              </a:rPr>
              <a:t>Established by </a:t>
            </a:r>
            <a:r>
              <a:rPr lang="en-AU" sz="3000" b="1" i="1" dirty="0" smtClean="0">
                <a:solidFill>
                  <a:schemeClr val="tx1"/>
                </a:solidFill>
              </a:rPr>
              <a:t>domestic law</a:t>
            </a:r>
            <a:r>
              <a:rPr lang="en-AU" sz="3000" dirty="0" smtClean="0">
                <a:solidFill>
                  <a:schemeClr val="tx1"/>
                </a:solidFill>
              </a:rPr>
              <a:t>, and immediately situated in the realm of </a:t>
            </a:r>
            <a:r>
              <a:rPr lang="en-AU" sz="3000" b="1" i="1" dirty="0" smtClean="0">
                <a:solidFill>
                  <a:schemeClr val="tx1"/>
                </a:solidFill>
              </a:rPr>
              <a:t>international standard-setting infrastructure</a:t>
            </a:r>
          </a:p>
          <a:p>
            <a:pPr lvl="1"/>
            <a:endParaRPr lang="en-AU" sz="3000" dirty="0">
              <a:solidFill>
                <a:schemeClr val="tx1"/>
              </a:solidFill>
            </a:endParaRPr>
          </a:p>
          <a:p>
            <a:pPr lvl="1"/>
            <a:r>
              <a:rPr lang="en-AU" sz="3000" dirty="0" smtClean="0">
                <a:solidFill>
                  <a:schemeClr val="tx1"/>
                </a:solidFill>
              </a:rPr>
              <a:t>Charged with task of moving towards international accounting standards</a:t>
            </a:r>
            <a:br>
              <a:rPr lang="en-AU" sz="3000" dirty="0" smtClean="0">
                <a:solidFill>
                  <a:schemeClr val="tx1"/>
                </a:solidFill>
              </a:rPr>
            </a:br>
            <a:endParaRPr lang="en-AU" sz="3000" dirty="0" smtClean="0">
              <a:solidFill>
                <a:schemeClr val="tx1"/>
              </a:solidFill>
            </a:endParaRPr>
          </a:p>
          <a:p>
            <a:pPr lvl="1"/>
            <a:r>
              <a:rPr lang="en-AU" sz="3000" dirty="0" smtClean="0">
                <a:solidFill>
                  <a:schemeClr val="tx1"/>
                </a:solidFill>
              </a:rPr>
              <a:t>Maintained discretion over timing and nature (</a:t>
            </a:r>
            <a:r>
              <a:rPr lang="en-AU" sz="3000" dirty="0" err="1" smtClean="0">
                <a:solidFill>
                  <a:schemeClr val="tx1"/>
                </a:solidFill>
              </a:rPr>
              <a:t>eg</a:t>
            </a:r>
            <a:r>
              <a:rPr lang="en-AU" sz="3000" dirty="0" smtClean="0">
                <a:solidFill>
                  <a:schemeClr val="tx1"/>
                </a:solidFill>
              </a:rPr>
              <a:t>. continue with long term convergence with international best practice, adopt IASB standards, adopt US GAAP).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4632-9479-483A-86AC-912916DDEEA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69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1467</TotalTime>
  <Words>604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Adoption of International Financial Reporting Standards in Australia:  A Strong Structuration Perspective</vt:lpstr>
      <vt:lpstr>The issue - Adoption of IFRS in Australia</vt:lpstr>
      <vt:lpstr>Adoption of IFRS in Australia – the issue</vt:lpstr>
      <vt:lpstr>Adoption of IFRS in Australia –theoretical framework</vt:lpstr>
      <vt:lpstr>PowerPoint Presentation</vt:lpstr>
      <vt:lpstr>Globalisation and neoliberalism – Castells</vt:lpstr>
      <vt:lpstr>Globalisation and supranational organisations - Castells</vt:lpstr>
      <vt:lpstr>Globalisation and supranational organisations - Castells</vt:lpstr>
      <vt:lpstr>External structures – irresistible causal forces on the agency of the FRC</vt:lpstr>
      <vt:lpstr>External structures – irresistible causal forces on the agency of the FRC</vt:lpstr>
      <vt:lpstr>Internal structures of the FRC members – in the process of making their decision</vt:lpstr>
      <vt:lpstr>Active agency of the FRC</vt:lpstr>
      <vt:lpstr>Outcomes of structuration process</vt:lpstr>
      <vt:lpstr>Limitations</vt:lpstr>
      <vt:lpstr>Contributions </vt:lpstr>
    </vt:vector>
  </TitlesOfParts>
  <Company>University of Wollongong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Adoption of International Financial Reporting Standards in Australia: A Strong Structuration Perspective</dc:title>
  <dc:creator>schapple</dc:creator>
  <cp:lastModifiedBy>schapple</cp:lastModifiedBy>
  <cp:revision>102</cp:revision>
  <cp:lastPrinted>2015-04-03T04:20:08Z</cp:lastPrinted>
  <dcterms:created xsi:type="dcterms:W3CDTF">2015-03-29T23:23:58Z</dcterms:created>
  <dcterms:modified xsi:type="dcterms:W3CDTF">2015-04-26T19:28:47Z</dcterms:modified>
</cp:coreProperties>
</file>