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62" r:id="rId5"/>
    <p:sldId id="263" r:id="rId6"/>
    <p:sldId id="260" r:id="rId7"/>
    <p:sldId id="259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52045-A7D4-43E0-AA94-3F5546ECCF8A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1388"/>
            <a:ext cx="5505450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7CF51-EA6C-4A45-8555-D59152839E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46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42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6466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086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591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804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5661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0564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1982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157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183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7376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643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831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847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0386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9444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4739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658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0181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5746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CF51-EA6C-4A45-8555-D59152839E6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89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456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276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904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106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819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81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662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05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262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72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36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C49A-5242-41F4-B7B6-0BB507EDDF79}" type="datetimeFigureOut">
              <a:rPr lang="en-AU" smtClean="0"/>
              <a:t>28-Apr-15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30CA3-7AA2-45B2-8416-A0DBC86594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4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Using Strong Structuration Theory to Explore Accountants’ Intra-organisational Communication Networks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Lyn Daff</a:t>
            </a:r>
          </a:p>
          <a:p>
            <a:r>
              <a:rPr lang="en-AU" dirty="0" smtClean="0"/>
              <a:t>University of Southern Queensland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72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importance of networks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Dispositional</a:t>
            </a:r>
          </a:p>
          <a:p>
            <a:r>
              <a:rPr lang="en-AU" dirty="0" smtClean="0"/>
              <a:t>“If </a:t>
            </a:r>
            <a:r>
              <a:rPr lang="en-AU" dirty="0"/>
              <a:t>we’re going to succeed, then there’s a need to build the right </a:t>
            </a:r>
            <a:r>
              <a:rPr lang="en-AU" dirty="0" smtClean="0"/>
              <a:t>relationships, </a:t>
            </a:r>
            <a:r>
              <a:rPr lang="en-AU" dirty="0"/>
              <a:t>if you’re going to be able to communicate </a:t>
            </a:r>
            <a:r>
              <a:rPr lang="en-AU" dirty="0" smtClean="0"/>
              <a:t>effectively.”</a:t>
            </a:r>
          </a:p>
          <a:p>
            <a:r>
              <a:rPr lang="en-AU" dirty="0" smtClean="0"/>
              <a:t>“My </a:t>
            </a:r>
            <a:r>
              <a:rPr lang="en-AU" dirty="0"/>
              <a:t>role also, I think, is very relational: building relationships with all the different </a:t>
            </a:r>
            <a:r>
              <a:rPr lang="en-AU" dirty="0" smtClean="0"/>
              <a:t>stakeholders”.</a:t>
            </a:r>
          </a:p>
          <a:p>
            <a:r>
              <a:rPr lang="en-AU" dirty="0" smtClean="0"/>
              <a:t>Positional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89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Strategies for building networks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Football tipping</a:t>
            </a:r>
          </a:p>
          <a:p>
            <a:r>
              <a:rPr lang="en-AU" dirty="0" smtClean="0"/>
              <a:t>Proactivity</a:t>
            </a:r>
          </a:p>
          <a:p>
            <a:r>
              <a:rPr lang="en-AU" dirty="0"/>
              <a:t>F</a:t>
            </a:r>
            <a:r>
              <a:rPr lang="en-AU" dirty="0" smtClean="0"/>
              <a:t>ace-to-face contact</a:t>
            </a:r>
          </a:p>
          <a:p>
            <a:r>
              <a:rPr lang="en-AU" dirty="0"/>
              <a:t>C</a:t>
            </a:r>
            <a:r>
              <a:rPr lang="en-AU" dirty="0" smtClean="0"/>
              <a:t>ommunication style – pitch conversation so it is understandable, don’t be abrupt</a:t>
            </a:r>
          </a:p>
          <a:p>
            <a:r>
              <a:rPr lang="en-AU" dirty="0" err="1" smtClean="0"/>
              <a:t>Conjucturally</a:t>
            </a:r>
            <a:r>
              <a:rPr lang="en-AU" dirty="0" smtClean="0"/>
              <a:t>-specific knowledge of others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35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AU" dirty="0" err="1" smtClean="0"/>
              <a:t>CFOs’</a:t>
            </a:r>
            <a:r>
              <a:rPr lang="en-AU" dirty="0" smtClean="0"/>
              <a:t> primary network partners</a:t>
            </a:r>
            <a:endParaRPr lang="en-AU" dirty="0"/>
          </a:p>
        </p:txBody>
      </p:sp>
      <p:pic>
        <p:nvPicPr>
          <p:cNvPr id="6" name="Diagram 2"/>
          <p:cNvPicPr>
            <a:picLocks noGrp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928992" cy="568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78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AU" dirty="0" err="1" smtClean="0"/>
              <a:t>FCs’</a:t>
            </a:r>
            <a:r>
              <a:rPr lang="en-AU" dirty="0" smtClean="0"/>
              <a:t> primary network partners</a:t>
            </a:r>
            <a:endParaRPr lang="en-AU" dirty="0"/>
          </a:p>
        </p:txBody>
      </p:sp>
      <p:pic>
        <p:nvPicPr>
          <p:cNvPr id="2050" name="Diagram 1"/>
          <p:cNvPicPr>
            <a:picLocks noGrp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712968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7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Influences on accountants’ networks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positional</a:t>
            </a:r>
          </a:p>
          <a:p>
            <a:r>
              <a:rPr lang="en-AU" dirty="0" smtClean="0"/>
              <a:t>General-dispositions</a:t>
            </a:r>
          </a:p>
          <a:p>
            <a:r>
              <a:rPr lang="en-AU" dirty="0" smtClean="0"/>
              <a:t>The </a:t>
            </a:r>
            <a:r>
              <a:rPr lang="en-AU" dirty="0" err="1" smtClean="0"/>
              <a:t>conjucturally</a:t>
            </a:r>
            <a:r>
              <a:rPr lang="en-AU" dirty="0" smtClean="0"/>
              <a:t>-specific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positional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Expectations concerning a role or position </a:t>
            </a:r>
          </a:p>
          <a:p>
            <a:r>
              <a:rPr lang="en-AU" dirty="0" err="1" smtClean="0"/>
              <a:t>CFOs</a:t>
            </a:r>
            <a:r>
              <a:rPr lang="en-AU" dirty="0" smtClean="0"/>
              <a:t> – strategic role</a:t>
            </a:r>
          </a:p>
          <a:p>
            <a:r>
              <a:rPr lang="en-AU" dirty="0" smtClean="0"/>
              <a:t>Supporting role</a:t>
            </a:r>
          </a:p>
          <a:p>
            <a:r>
              <a:rPr lang="en-AU" dirty="0" smtClean="0"/>
              <a:t>Managing role</a:t>
            </a:r>
          </a:p>
          <a:p>
            <a:r>
              <a:rPr lang="en-AU" dirty="0" smtClean="0"/>
              <a:t>Reporting role</a:t>
            </a:r>
          </a:p>
          <a:p>
            <a:r>
              <a:rPr lang="en-AU" dirty="0" smtClean="0"/>
              <a:t>              with whom they interact</a:t>
            </a:r>
          </a:p>
          <a:p>
            <a:endParaRPr lang="en-AU" dirty="0"/>
          </a:p>
        </p:txBody>
      </p:sp>
      <p:sp>
        <p:nvSpPr>
          <p:cNvPr id="6" name="Right Arrow 5"/>
          <p:cNvSpPr/>
          <p:nvPr/>
        </p:nvSpPr>
        <p:spPr>
          <a:xfrm>
            <a:off x="971600" y="4745344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19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General dispositions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Philosophies, values and beliefs</a:t>
            </a:r>
          </a:p>
          <a:p>
            <a:r>
              <a:rPr lang="en-AU" dirty="0" smtClean="0"/>
              <a:t>Openness and honesty</a:t>
            </a:r>
          </a:p>
          <a:p>
            <a:r>
              <a:rPr lang="en-AU" dirty="0" smtClean="0"/>
              <a:t>Approachable</a:t>
            </a:r>
          </a:p>
          <a:p>
            <a:r>
              <a:rPr lang="en-AU" dirty="0" smtClean="0"/>
              <a:t>Get out of their office</a:t>
            </a:r>
          </a:p>
          <a:p>
            <a:r>
              <a:rPr lang="en-AU" dirty="0" smtClean="0"/>
              <a:t>               processes for building networks</a:t>
            </a:r>
          </a:p>
          <a:p>
            <a:pPr marL="0" indent="0">
              <a:buNone/>
            </a:pPr>
            <a:r>
              <a:rPr lang="en-AU" dirty="0" smtClean="0"/>
              <a:t>                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>
          <a:xfrm>
            <a:off x="1043608" y="4149080"/>
            <a:ext cx="115212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23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Conjucturally</a:t>
            </a:r>
            <a:r>
              <a:rPr lang="en-AU" dirty="0" smtClean="0"/>
              <a:t> specific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Knowledge of how others might </a:t>
            </a:r>
            <a:r>
              <a:rPr lang="en-AU" i="1" dirty="0" smtClean="0"/>
              <a:t>interpret </a:t>
            </a:r>
            <a:r>
              <a:rPr lang="en-AU" i="1" dirty="0" smtClean="0"/>
              <a:t>one’s</a:t>
            </a:r>
            <a:r>
              <a:rPr lang="en-AU" i="1" dirty="0" smtClean="0"/>
              <a:t> </a:t>
            </a:r>
            <a:r>
              <a:rPr lang="en-AU" i="1" dirty="0" smtClean="0"/>
              <a:t>words and actions</a:t>
            </a:r>
            <a:endParaRPr lang="en-AU" i="1" dirty="0"/>
          </a:p>
          <a:p>
            <a:r>
              <a:rPr lang="en-AU" dirty="0" smtClean="0"/>
              <a:t>Trying to understand others and tailor information to their needs</a:t>
            </a:r>
          </a:p>
          <a:p>
            <a:pPr marL="0" indent="0">
              <a:buNone/>
            </a:pPr>
            <a:endParaRPr lang="en-AU" i="1" dirty="0" smtClean="0"/>
          </a:p>
          <a:p>
            <a:r>
              <a:rPr lang="en-AU" i="1" dirty="0" smtClean="0"/>
              <a:t>Awareness of own and others’ power</a:t>
            </a:r>
          </a:p>
          <a:p>
            <a:r>
              <a:rPr lang="en-AU" dirty="0" err="1" smtClean="0"/>
              <a:t>CFOs’</a:t>
            </a:r>
            <a:r>
              <a:rPr lang="en-AU" dirty="0" smtClean="0"/>
              <a:t> position gives view of leaders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19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Conjucturally</a:t>
            </a:r>
            <a:r>
              <a:rPr lang="en-AU" dirty="0" smtClean="0"/>
              <a:t> specific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Knowledge of others’ beliefs  and how they might act in different situations</a:t>
            </a:r>
          </a:p>
          <a:p>
            <a:r>
              <a:rPr lang="en-AU" dirty="0" smtClean="0"/>
              <a:t>Happy to  answer questions leads to questions</a:t>
            </a:r>
          </a:p>
          <a:p>
            <a:r>
              <a:rPr lang="en-AU" dirty="0" smtClean="0"/>
              <a:t>Having a sense of how people work – tailor communication approach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71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Networks are important, building relationships part of an accountant’s role</a:t>
            </a:r>
          </a:p>
          <a:p>
            <a:r>
              <a:rPr lang="en-AU" dirty="0" smtClean="0"/>
              <a:t>Face-to-face facilitates relationships</a:t>
            </a:r>
          </a:p>
          <a:p>
            <a:r>
              <a:rPr lang="en-AU" dirty="0" smtClean="0"/>
              <a:t>Position-practices those who make up accountants’ networks</a:t>
            </a:r>
          </a:p>
          <a:p>
            <a:r>
              <a:rPr lang="en-AU" dirty="0" smtClean="0"/>
              <a:t>Accountant’s position influences network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169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Why accountants’ networks are important </a:t>
            </a:r>
          </a:p>
          <a:p>
            <a:r>
              <a:rPr lang="en-AU" dirty="0" smtClean="0"/>
              <a:t>A little prior literature</a:t>
            </a:r>
          </a:p>
          <a:p>
            <a:r>
              <a:rPr lang="en-AU" dirty="0" smtClean="0"/>
              <a:t>Research questions</a:t>
            </a:r>
          </a:p>
          <a:p>
            <a:r>
              <a:rPr lang="en-AU" dirty="0" smtClean="0"/>
              <a:t>Why use strong structuration theory?</a:t>
            </a:r>
          </a:p>
          <a:p>
            <a:r>
              <a:rPr lang="en-AU" dirty="0" smtClean="0"/>
              <a:t>Research approach</a:t>
            </a:r>
          </a:p>
          <a:p>
            <a:r>
              <a:rPr lang="en-AU" dirty="0" smtClean="0"/>
              <a:t>Findings and discussion</a:t>
            </a:r>
          </a:p>
          <a:p>
            <a:r>
              <a:rPr lang="en-AU" dirty="0" smtClean="0"/>
              <a:t>Conclusion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25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Limitations &amp; </a:t>
            </a:r>
            <a:r>
              <a:rPr lang="en-AU" dirty="0"/>
              <a:t>f</a:t>
            </a:r>
            <a:r>
              <a:rPr lang="en-AU" dirty="0" smtClean="0"/>
              <a:t>uture 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NFP organisations </a:t>
            </a:r>
            <a:r>
              <a:rPr lang="en-AU" dirty="0" err="1" smtClean="0"/>
              <a:t>cf</a:t>
            </a:r>
            <a:r>
              <a:rPr lang="en-AU" dirty="0" smtClean="0"/>
              <a:t> for-profits</a:t>
            </a:r>
          </a:p>
          <a:p>
            <a:r>
              <a:rPr lang="en-AU" dirty="0" smtClean="0"/>
              <a:t>Snowball sampling </a:t>
            </a:r>
            <a:r>
              <a:rPr lang="en-AU" dirty="0" err="1" smtClean="0"/>
              <a:t>cf</a:t>
            </a:r>
            <a:r>
              <a:rPr lang="en-AU" dirty="0" smtClean="0"/>
              <a:t> survey</a:t>
            </a:r>
          </a:p>
          <a:p>
            <a:r>
              <a:rPr lang="en-AU" dirty="0" smtClean="0"/>
              <a:t>Viewpoint of accountants </a:t>
            </a:r>
            <a:r>
              <a:rPr lang="en-AU" dirty="0" err="1" smtClean="0"/>
              <a:t>cf</a:t>
            </a:r>
            <a:r>
              <a:rPr lang="en-AU" dirty="0" smtClean="0"/>
              <a:t> others</a:t>
            </a:r>
          </a:p>
          <a:p>
            <a:r>
              <a:rPr lang="en-AU" dirty="0" smtClean="0"/>
              <a:t>Interviews </a:t>
            </a:r>
            <a:r>
              <a:rPr lang="en-AU" dirty="0" err="1" smtClean="0"/>
              <a:t>cf</a:t>
            </a:r>
            <a:r>
              <a:rPr lang="en-AU" dirty="0" smtClean="0"/>
              <a:t> observations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81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Closing thoughts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As accountants built relationships:</a:t>
            </a:r>
          </a:p>
          <a:p>
            <a:r>
              <a:rPr lang="en-AU" dirty="0" smtClean="0"/>
              <a:t>Influenced others</a:t>
            </a:r>
          </a:p>
          <a:p>
            <a:r>
              <a:rPr lang="en-AU" dirty="0" smtClean="0"/>
              <a:t>Provided meaning</a:t>
            </a:r>
          </a:p>
          <a:p>
            <a:r>
              <a:rPr lang="en-AU" dirty="0" smtClean="0"/>
              <a:t>Impacted organisational norms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99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Why accountants’ networks are important 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Networks = those with whom accountants communicate</a:t>
            </a:r>
          </a:p>
          <a:p>
            <a:r>
              <a:rPr lang="en-AU" dirty="0" smtClean="0"/>
              <a:t>Networks facilitate the dissemination of accounting information</a:t>
            </a:r>
          </a:p>
          <a:p>
            <a:r>
              <a:rPr lang="en-AU" dirty="0" smtClean="0"/>
              <a:t>Establishing and sustaining relationships takes considerable effort (Jones, 1999)</a:t>
            </a:r>
          </a:p>
          <a:p>
            <a:r>
              <a:rPr lang="en-AU" dirty="0" smtClean="0"/>
              <a:t>Important for </a:t>
            </a:r>
            <a:r>
              <a:rPr lang="en-AU" dirty="0" err="1" smtClean="0"/>
              <a:t>CFOs</a:t>
            </a:r>
            <a:r>
              <a:rPr lang="en-AU" dirty="0" smtClean="0"/>
              <a:t> to develop relationships with other leaders (</a:t>
            </a:r>
            <a:r>
              <a:rPr lang="en-AU" dirty="0" err="1" smtClean="0"/>
              <a:t>IFA</a:t>
            </a:r>
            <a:r>
              <a:rPr lang="en-AU" dirty="0" smtClean="0"/>
              <a:t>, 2013)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31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 little prior literature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39" y="1196752"/>
            <a:ext cx="8571921" cy="5040560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50% </a:t>
            </a:r>
            <a:r>
              <a:rPr lang="en-AU" dirty="0" err="1" smtClean="0"/>
              <a:t>CFOs</a:t>
            </a:r>
            <a:r>
              <a:rPr lang="en-AU" dirty="0" smtClean="0"/>
              <a:t> - interdepartmental relations a barrier to </a:t>
            </a:r>
            <a:r>
              <a:rPr lang="en-AU" dirty="0" err="1" smtClean="0"/>
              <a:t>CFO</a:t>
            </a:r>
            <a:r>
              <a:rPr lang="en-AU" dirty="0" smtClean="0"/>
              <a:t> role effectiveness</a:t>
            </a:r>
          </a:p>
          <a:p>
            <a:r>
              <a:rPr lang="en-AU" dirty="0" smtClean="0"/>
              <a:t>27% and </a:t>
            </a:r>
            <a:r>
              <a:rPr lang="en-AU" dirty="0" err="1" smtClean="0"/>
              <a:t>CFOs</a:t>
            </a:r>
            <a:r>
              <a:rPr lang="en-AU" dirty="0" smtClean="0"/>
              <a:t> - relationships with non-financial managers a barrier to role effectiveness (Ernst &amp; Young, 2013)</a:t>
            </a:r>
          </a:p>
          <a:p>
            <a:r>
              <a:rPr lang="en-AU" dirty="0" smtClean="0"/>
              <a:t>Internal networks vital for a </a:t>
            </a:r>
            <a:r>
              <a:rPr lang="en-AU" dirty="0" err="1" smtClean="0"/>
              <a:t>CFO</a:t>
            </a:r>
            <a:r>
              <a:rPr lang="en-AU" dirty="0" smtClean="0"/>
              <a:t> career (</a:t>
            </a:r>
            <a:r>
              <a:rPr lang="en-AU" dirty="0" err="1" smtClean="0"/>
              <a:t>Kambil</a:t>
            </a:r>
            <a:r>
              <a:rPr lang="en-AU" dirty="0" smtClean="0"/>
              <a:t> et al., 2009)</a:t>
            </a:r>
          </a:p>
          <a:p>
            <a:r>
              <a:rPr lang="en-AU" dirty="0"/>
              <a:t>Successful FCs diligent in relationship building (Ernst and Young, 2008)</a:t>
            </a:r>
          </a:p>
          <a:p>
            <a:r>
              <a:rPr lang="en-AU" dirty="0"/>
              <a:t>MAs need to build relationships across business areas and different levels of seniority (Burns and </a:t>
            </a:r>
            <a:r>
              <a:rPr lang="en-AU" dirty="0" err="1"/>
              <a:t>Baldvinsdottir</a:t>
            </a:r>
            <a:r>
              <a:rPr lang="en-AU" dirty="0"/>
              <a:t>, 2007</a:t>
            </a:r>
            <a:r>
              <a:rPr lang="en-AU" dirty="0" smtClean="0"/>
              <a:t>)</a:t>
            </a:r>
          </a:p>
          <a:p>
            <a:r>
              <a:rPr lang="en-AU" dirty="0"/>
              <a:t>CFOs anticipate networks will expand (IBM, 2013)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50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 little prior literature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Chapman </a:t>
            </a:r>
            <a:r>
              <a:rPr lang="en-AU" dirty="0"/>
              <a:t>(1998) networks, performance and uncertainty</a:t>
            </a:r>
          </a:p>
          <a:p>
            <a:r>
              <a:rPr lang="en-AU" dirty="0" smtClean="0"/>
              <a:t>CFO roles and relationships that arise from roles (Ernst &amp; Young, 2013)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570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Elements of interest</a:t>
            </a:r>
          </a:p>
          <a:p>
            <a:r>
              <a:rPr lang="en-AU" dirty="0" smtClean="0"/>
              <a:t>General-dispositions</a:t>
            </a:r>
          </a:p>
          <a:p>
            <a:r>
              <a:rPr lang="en-AU" dirty="0" err="1" smtClean="0"/>
              <a:t>Conjunturally</a:t>
            </a:r>
            <a:r>
              <a:rPr lang="en-AU" dirty="0" smtClean="0"/>
              <a:t>-specific knowledge</a:t>
            </a:r>
          </a:p>
          <a:p>
            <a:r>
              <a:rPr lang="en-AU" dirty="0" smtClean="0"/>
              <a:t>Active </a:t>
            </a:r>
            <a:r>
              <a:rPr lang="en-AU" dirty="0" smtClean="0"/>
              <a:t>agency</a:t>
            </a:r>
          </a:p>
          <a:p>
            <a:r>
              <a:rPr lang="en-AU" dirty="0" smtClean="0"/>
              <a:t>Outcomes of agency</a:t>
            </a:r>
            <a:endParaRPr lang="en-AU" dirty="0" smtClean="0"/>
          </a:p>
          <a:p>
            <a:r>
              <a:rPr lang="en-AU" dirty="0" smtClean="0"/>
              <a:t>Position-practices</a:t>
            </a:r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Why use strong structuration theory?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0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anvas 1"/>
          <p:cNvGrpSpPr/>
          <p:nvPr/>
        </p:nvGrpSpPr>
        <p:grpSpPr>
          <a:xfrm>
            <a:off x="179512" y="-210038"/>
            <a:ext cx="7755140" cy="7068038"/>
            <a:chOff x="-186638" y="0"/>
            <a:chExt cx="5880048" cy="5443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693410" cy="5443220"/>
            </a:xfrm>
            <a:prstGeom prst="rect">
              <a:avLst/>
            </a:prstGeom>
            <a:noFill/>
          </p:spPr>
        </p:sp>
        <p:sp>
          <p:nvSpPr>
            <p:cNvPr id="6" name="Text Box 3"/>
            <p:cNvSpPr txBox="1"/>
            <p:nvPr/>
          </p:nvSpPr>
          <p:spPr>
            <a:xfrm>
              <a:off x="-186638" y="1250830"/>
              <a:ext cx="1092413" cy="5262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600" dirty="0">
                  <a:effectLst/>
                  <a:latin typeface="Times New Roman"/>
                  <a:ea typeface="Calibri"/>
                </a:rPr>
                <a:t>External structures</a:t>
              </a:r>
            </a:p>
          </p:txBody>
        </p:sp>
        <p:sp>
          <p:nvSpPr>
            <p:cNvPr id="7" name="Text Box 3"/>
            <p:cNvSpPr txBox="1"/>
            <p:nvPr/>
          </p:nvSpPr>
          <p:spPr>
            <a:xfrm>
              <a:off x="1337093" y="1250760"/>
              <a:ext cx="1104182" cy="60226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600" dirty="0">
                  <a:effectLst/>
                  <a:latin typeface="Times New Roman"/>
                  <a:ea typeface="Calibri"/>
                </a:rPr>
                <a:t>Internal structures</a:t>
              </a:r>
              <a:endParaRPr lang="en-AU" sz="16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8" name="Straight Connector 7"/>
            <p:cNvCxnSpPr>
              <a:stCxn id="7" idx="2"/>
            </p:cNvCxnSpPr>
            <p:nvPr/>
          </p:nvCxnSpPr>
          <p:spPr>
            <a:xfrm>
              <a:off x="1889184" y="1852979"/>
              <a:ext cx="17253" cy="10880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 Box 3"/>
            <p:cNvSpPr txBox="1"/>
            <p:nvPr/>
          </p:nvSpPr>
          <p:spPr>
            <a:xfrm>
              <a:off x="2937898" y="1266999"/>
              <a:ext cx="1420107" cy="57797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AU" sz="1600" dirty="0">
                  <a:effectLst/>
                  <a:latin typeface="Times New Roman"/>
                  <a:ea typeface="Calibri"/>
                </a:rPr>
                <a:t>Active agency/</a:t>
              </a:r>
              <a:endParaRPr lang="en-AU" sz="1600" dirty="0">
                <a:effectLst/>
                <a:latin typeface="Times New Roman"/>
                <a:ea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AU" sz="1600" dirty="0">
                  <a:effectLst/>
                  <a:latin typeface="Times New Roman"/>
                  <a:ea typeface="Calibri"/>
                </a:rPr>
                <a:t>Agent’s practices</a:t>
              </a:r>
              <a:endParaRPr lang="en-AU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Text Box 3"/>
            <p:cNvSpPr txBox="1"/>
            <p:nvPr/>
          </p:nvSpPr>
          <p:spPr>
            <a:xfrm>
              <a:off x="4358005" y="1201655"/>
              <a:ext cx="1128395" cy="6019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600" dirty="0">
                  <a:effectLst/>
                  <a:latin typeface="Times New Roman"/>
                  <a:ea typeface="Times New Roman"/>
                </a:rPr>
                <a:t>Outcomes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937898" y="1759021"/>
              <a:ext cx="0" cy="11468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358005" y="1250760"/>
              <a:ext cx="14001" cy="16548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 Box 3"/>
            <p:cNvSpPr txBox="1"/>
            <p:nvPr/>
          </p:nvSpPr>
          <p:spPr>
            <a:xfrm>
              <a:off x="810883" y="1777040"/>
              <a:ext cx="1007751" cy="106967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AU" sz="1400" dirty="0">
                  <a:effectLst/>
                  <a:latin typeface="Times New Roman"/>
                  <a:ea typeface="Times New Roman"/>
                </a:rPr>
                <a:t>conjuncturally-</a:t>
              </a:r>
            </a:p>
            <a:p>
              <a:pPr algn="ctr">
                <a:spcAft>
                  <a:spcPts val="0"/>
                </a:spcAft>
              </a:pPr>
              <a:r>
                <a:rPr lang="en-AU" sz="1400" dirty="0">
                  <a:effectLst/>
                  <a:latin typeface="Times New Roman"/>
                  <a:ea typeface="Times New Roman"/>
                </a:rPr>
                <a:t>specific knowledge of external structures</a:t>
              </a:r>
            </a:p>
          </p:txBody>
        </p:sp>
        <p:sp>
          <p:nvSpPr>
            <p:cNvPr id="14" name="Text Box 3"/>
            <p:cNvSpPr txBox="1"/>
            <p:nvPr/>
          </p:nvSpPr>
          <p:spPr>
            <a:xfrm>
              <a:off x="1966823" y="1777041"/>
              <a:ext cx="877972" cy="143758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AU" sz="1400" dirty="0">
                  <a:effectLst/>
                  <a:latin typeface="Times New Roman"/>
                  <a:ea typeface="Calibri"/>
                </a:rPr>
                <a:t>general-disposition or habitus</a:t>
              </a:r>
              <a:endParaRPr lang="en-AU" sz="14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810883" y="1266857"/>
              <a:ext cx="0" cy="16739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Left Brace 15"/>
            <p:cNvSpPr/>
            <p:nvPr/>
          </p:nvSpPr>
          <p:spPr>
            <a:xfrm rot="5400000">
              <a:off x="2468244" y="-720432"/>
              <a:ext cx="265047" cy="3390022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17" name="Text Box 13"/>
            <p:cNvSpPr txBox="1"/>
            <p:nvPr/>
          </p:nvSpPr>
          <p:spPr>
            <a:xfrm>
              <a:off x="2173857" y="517552"/>
              <a:ext cx="862641" cy="258758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Calibri"/>
                </a:rPr>
                <a:t>AGENT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810883" y="2905448"/>
              <a:ext cx="4597879" cy="35392"/>
            </a:xfrm>
            <a:prstGeom prst="line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10765" y="2941012"/>
              <a:ext cx="1007869" cy="1130655"/>
            </a:xfrm>
            <a:prstGeom prst="line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818634" y="2905810"/>
              <a:ext cx="3590128" cy="1165827"/>
            </a:xfrm>
            <a:prstGeom prst="line">
              <a:avLst/>
            </a:prstGeom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ight Triangle 21"/>
            <p:cNvSpPr/>
            <p:nvPr/>
          </p:nvSpPr>
          <p:spPr>
            <a:xfrm rot="20400565">
              <a:off x="936363" y="2119591"/>
              <a:ext cx="4411096" cy="1587383"/>
            </a:xfrm>
            <a:custGeom>
              <a:avLst/>
              <a:gdLst>
                <a:gd name="connsiteX0" fmla="*/ 0 w 974785"/>
                <a:gd name="connsiteY0" fmla="*/ 957411 h 957411"/>
                <a:gd name="connsiteX1" fmla="*/ 0 w 974785"/>
                <a:gd name="connsiteY1" fmla="*/ 0 h 957411"/>
                <a:gd name="connsiteX2" fmla="*/ 974785 w 974785"/>
                <a:gd name="connsiteY2" fmla="*/ 957411 h 957411"/>
                <a:gd name="connsiteX3" fmla="*/ 0 w 974785"/>
                <a:gd name="connsiteY3" fmla="*/ 957411 h 957411"/>
                <a:gd name="connsiteX0" fmla="*/ 0 w 4192438"/>
                <a:gd name="connsiteY0" fmla="*/ 957411 h 957411"/>
                <a:gd name="connsiteX1" fmla="*/ 0 w 4192438"/>
                <a:gd name="connsiteY1" fmla="*/ 0 h 957411"/>
                <a:gd name="connsiteX2" fmla="*/ 4192438 w 4192438"/>
                <a:gd name="connsiteY2" fmla="*/ 957411 h 957411"/>
                <a:gd name="connsiteX3" fmla="*/ 0 w 4192438"/>
                <a:gd name="connsiteY3" fmla="*/ 957411 h 957411"/>
                <a:gd name="connsiteX0" fmla="*/ 538212 w 4730650"/>
                <a:gd name="connsiteY0" fmla="*/ 1036990 h 1036990"/>
                <a:gd name="connsiteX1" fmla="*/ 0 w 4730650"/>
                <a:gd name="connsiteY1" fmla="*/ 0 h 1036990"/>
                <a:gd name="connsiteX2" fmla="*/ 4730650 w 4730650"/>
                <a:gd name="connsiteY2" fmla="*/ 1036990 h 1036990"/>
                <a:gd name="connsiteX3" fmla="*/ 538212 w 4730650"/>
                <a:gd name="connsiteY3" fmla="*/ 1036990 h 1036990"/>
                <a:gd name="connsiteX0" fmla="*/ 77936 w 4270374"/>
                <a:gd name="connsiteY0" fmla="*/ 1249340 h 1249340"/>
                <a:gd name="connsiteX1" fmla="*/ 0 w 4270374"/>
                <a:gd name="connsiteY1" fmla="*/ 0 h 1249340"/>
                <a:gd name="connsiteX2" fmla="*/ 4270374 w 4270374"/>
                <a:gd name="connsiteY2" fmla="*/ 1249340 h 1249340"/>
                <a:gd name="connsiteX3" fmla="*/ 77936 w 4270374"/>
                <a:gd name="connsiteY3" fmla="*/ 1249340 h 1249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0374" h="1249340">
                  <a:moveTo>
                    <a:pt x="77936" y="1249340"/>
                  </a:moveTo>
                  <a:lnTo>
                    <a:pt x="0" y="0"/>
                  </a:lnTo>
                  <a:lnTo>
                    <a:pt x="4270374" y="1249340"/>
                  </a:lnTo>
                  <a:lnTo>
                    <a:pt x="77936" y="124934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2" name="Oval 21"/>
            <p:cNvSpPr/>
            <p:nvPr/>
          </p:nvSpPr>
          <p:spPr>
            <a:xfrm>
              <a:off x="1267967" y="4260858"/>
              <a:ext cx="379678" cy="37985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Calibri"/>
                </a:rPr>
                <a:t>A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76483" y="4967660"/>
              <a:ext cx="379095" cy="37973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Calibri"/>
                </a:rPr>
                <a:t>B</a:t>
              </a:r>
              <a:endParaRPr lang="en-AU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4"/>
            <p:cNvSpPr txBox="1"/>
            <p:nvPr/>
          </p:nvSpPr>
          <p:spPr>
            <a:xfrm>
              <a:off x="543464" y="5088513"/>
              <a:ext cx="2394029" cy="25743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600" dirty="0">
                  <a:effectLst/>
                  <a:latin typeface="Times New Roman"/>
                  <a:ea typeface="Calibri"/>
                </a:rPr>
                <a:t>Position-practice relations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2984740" y="4412565"/>
              <a:ext cx="94890" cy="8179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26" name="Oval 25"/>
            <p:cNvSpPr/>
            <p:nvPr/>
          </p:nvSpPr>
          <p:spPr>
            <a:xfrm>
              <a:off x="543447" y="3578807"/>
              <a:ext cx="94615" cy="812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Times New Roman"/>
                </a:rPr>
                <a:t> </a:t>
              </a:r>
              <a:endParaRPr lang="en-AU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872137" y="3386151"/>
              <a:ext cx="94615" cy="812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Times New Roman"/>
                </a:rPr>
                <a:t> </a:t>
              </a:r>
              <a:endParaRPr lang="en-AU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2336771" y="3854852"/>
              <a:ext cx="94615" cy="812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Times New Roman"/>
                </a:rPr>
                <a:t> </a:t>
              </a:r>
              <a:endParaRPr lang="en-AU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946342" y="3385946"/>
              <a:ext cx="94615" cy="812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Times New Roman"/>
                </a:rPr>
                <a:t> </a:t>
              </a:r>
              <a:endParaRPr lang="en-AU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03296" y="4260599"/>
              <a:ext cx="94615" cy="812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Times New Roman"/>
                </a:rPr>
                <a:t> </a:t>
              </a:r>
              <a:endParaRPr lang="en-AU" sz="120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966741" y="4812384"/>
              <a:ext cx="93980" cy="8064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32" name="Straight Connector 31"/>
            <p:cNvCxnSpPr>
              <a:endCxn id="26" idx="5"/>
            </p:cNvCxnSpPr>
            <p:nvPr/>
          </p:nvCxnSpPr>
          <p:spPr>
            <a:xfrm flipH="1">
              <a:off x="624206" y="3467195"/>
              <a:ext cx="1247845" cy="18098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529751" y="3149178"/>
              <a:ext cx="80784" cy="4337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7" idx="4"/>
            </p:cNvCxnSpPr>
            <p:nvPr/>
          </p:nvCxnSpPr>
          <p:spPr>
            <a:xfrm flipH="1" flipV="1">
              <a:off x="1492370" y="3053750"/>
              <a:ext cx="427075" cy="4136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6" idx="5"/>
              <a:endCxn id="30" idx="5"/>
            </p:cNvCxnSpPr>
            <p:nvPr/>
          </p:nvCxnSpPr>
          <p:spPr>
            <a:xfrm>
              <a:off x="624206" y="3648184"/>
              <a:ext cx="159849" cy="6817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0" idx="5"/>
              <a:endCxn id="22" idx="2"/>
            </p:cNvCxnSpPr>
            <p:nvPr/>
          </p:nvCxnSpPr>
          <p:spPr>
            <a:xfrm>
              <a:off x="784055" y="4329976"/>
              <a:ext cx="483912" cy="120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2" idx="0"/>
              <a:endCxn id="27" idx="3"/>
            </p:cNvCxnSpPr>
            <p:nvPr/>
          </p:nvCxnSpPr>
          <p:spPr>
            <a:xfrm flipV="1">
              <a:off x="1457806" y="3455528"/>
              <a:ext cx="428187" cy="8053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8" idx="5"/>
              <a:endCxn id="27" idx="5"/>
            </p:cNvCxnSpPr>
            <p:nvPr/>
          </p:nvCxnSpPr>
          <p:spPr>
            <a:xfrm flipH="1" flipV="1">
              <a:off x="1952896" y="3455528"/>
              <a:ext cx="464634" cy="4687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8" idx="5"/>
            </p:cNvCxnSpPr>
            <p:nvPr/>
          </p:nvCxnSpPr>
          <p:spPr>
            <a:xfrm>
              <a:off x="2417530" y="3924229"/>
              <a:ext cx="938145" cy="7771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1885992" y="3966152"/>
              <a:ext cx="498174" cy="11639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0" idx="5"/>
            </p:cNvCxnSpPr>
            <p:nvPr/>
          </p:nvCxnSpPr>
          <p:spPr>
            <a:xfrm flipH="1">
              <a:off x="455557" y="4329976"/>
              <a:ext cx="328498" cy="828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905794" y="4585091"/>
              <a:ext cx="431300" cy="3801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1952806" y="3385921"/>
              <a:ext cx="1575398" cy="812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8" idx="5"/>
            </p:cNvCxnSpPr>
            <p:nvPr/>
          </p:nvCxnSpPr>
          <p:spPr>
            <a:xfrm flipV="1">
              <a:off x="2417530" y="3114135"/>
              <a:ext cx="937991" cy="8100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22" idx="5"/>
              <a:endCxn id="31" idx="4"/>
            </p:cNvCxnSpPr>
            <p:nvPr/>
          </p:nvCxnSpPr>
          <p:spPr>
            <a:xfrm>
              <a:off x="1592042" y="4585087"/>
              <a:ext cx="421689" cy="3079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0" idx="4"/>
            </p:cNvCxnSpPr>
            <p:nvPr/>
          </p:nvCxnSpPr>
          <p:spPr>
            <a:xfrm>
              <a:off x="750604" y="4341879"/>
              <a:ext cx="155128" cy="6254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3209026" y="3966215"/>
              <a:ext cx="103149" cy="8029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sp>
          <p:nvSpPr>
            <p:cNvPr id="48" name="Oval 47"/>
            <p:cNvSpPr/>
            <p:nvPr/>
          </p:nvSpPr>
          <p:spPr>
            <a:xfrm>
              <a:off x="861487" y="4892700"/>
              <a:ext cx="102870" cy="800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Times New Roman"/>
                </a:rPr>
                <a:t> </a:t>
              </a:r>
              <a:endParaRPr lang="en-AU" sz="1200">
                <a:effectLst/>
                <a:latin typeface="Times New Roman"/>
                <a:ea typeface="Calibri"/>
              </a:endParaRPr>
            </a:p>
          </p:txBody>
        </p:sp>
        <p:cxnSp>
          <p:nvCxnSpPr>
            <p:cNvPr id="49" name="Straight Connector 48"/>
            <p:cNvCxnSpPr>
              <a:stCxn id="28" idx="4"/>
            </p:cNvCxnSpPr>
            <p:nvPr/>
          </p:nvCxnSpPr>
          <p:spPr>
            <a:xfrm>
              <a:off x="2384079" y="3936132"/>
              <a:ext cx="1359785" cy="1101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25" idx="7"/>
            </p:cNvCxnSpPr>
            <p:nvPr/>
          </p:nvCxnSpPr>
          <p:spPr>
            <a:xfrm flipV="1">
              <a:off x="3065734" y="3735237"/>
              <a:ext cx="289787" cy="6893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25" idx="4"/>
              <a:endCxn id="31" idx="4"/>
            </p:cNvCxnSpPr>
            <p:nvPr/>
          </p:nvCxnSpPr>
          <p:spPr>
            <a:xfrm flipH="1">
              <a:off x="2013731" y="4494362"/>
              <a:ext cx="1018454" cy="3986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 Box 24"/>
            <p:cNvSpPr txBox="1"/>
            <p:nvPr/>
          </p:nvSpPr>
          <p:spPr>
            <a:xfrm>
              <a:off x="3914273" y="397207"/>
              <a:ext cx="1413427" cy="44480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AU" sz="1600" dirty="0">
                  <a:effectLst/>
                  <a:latin typeface="Times New Roman"/>
                  <a:ea typeface="Calibri"/>
                </a:rPr>
                <a:t>An agent-in-focus</a:t>
              </a:r>
              <a:endParaRPr lang="en-AU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587434" y="397207"/>
              <a:ext cx="378460" cy="37909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AU" sz="1200">
                  <a:effectLst/>
                  <a:latin typeface="Times New Roman"/>
                  <a:ea typeface="Calibri"/>
                </a:rPr>
                <a:t>A</a:t>
              </a:r>
              <a:endParaRPr lang="en-AU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4" name="Straight Connector 53"/>
            <p:cNvCxnSpPr>
              <a:stCxn id="21" idx="2"/>
            </p:cNvCxnSpPr>
            <p:nvPr/>
          </p:nvCxnSpPr>
          <p:spPr>
            <a:xfrm flipV="1">
              <a:off x="5485908" y="232911"/>
              <a:ext cx="469" cy="26722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810867" y="232913"/>
              <a:ext cx="0" cy="10340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10867" y="232911"/>
              <a:ext cx="467542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6191865" y="5322363"/>
            <a:ext cx="2556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Source:</a:t>
            </a:r>
          </a:p>
          <a:p>
            <a:r>
              <a:rPr lang="en-AU" dirty="0" smtClean="0"/>
              <a:t>Stones, 2005, p.  85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97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research approach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30 accountants, from SA, NSW and Victoria</a:t>
            </a:r>
          </a:p>
          <a:p>
            <a:r>
              <a:rPr lang="en-AU" dirty="0" smtClean="0"/>
              <a:t>15 </a:t>
            </a:r>
            <a:r>
              <a:rPr lang="en-AU" dirty="0" err="1" smtClean="0"/>
              <a:t>CFOs</a:t>
            </a:r>
            <a:r>
              <a:rPr lang="en-AU" dirty="0" smtClean="0"/>
              <a:t>, 9 </a:t>
            </a:r>
            <a:r>
              <a:rPr lang="en-AU" dirty="0" err="1" smtClean="0"/>
              <a:t>FCs</a:t>
            </a:r>
            <a:r>
              <a:rPr lang="en-AU" dirty="0" smtClean="0"/>
              <a:t>, 6 other</a:t>
            </a:r>
          </a:p>
          <a:p>
            <a:r>
              <a:rPr lang="en-AU" dirty="0" smtClean="0"/>
              <a:t>20 males, 10 females</a:t>
            </a:r>
          </a:p>
          <a:p>
            <a:r>
              <a:rPr lang="en-AU" dirty="0" smtClean="0"/>
              <a:t> Organisations: education, social services, health and religious</a:t>
            </a:r>
          </a:p>
          <a:p>
            <a:r>
              <a:rPr lang="en-AU" dirty="0" smtClean="0"/>
              <a:t>Snowball approach</a:t>
            </a:r>
          </a:p>
          <a:p>
            <a:r>
              <a:rPr lang="en-AU" dirty="0" smtClean="0"/>
              <a:t>Semi-structured interviews</a:t>
            </a:r>
          </a:p>
          <a:p>
            <a:r>
              <a:rPr lang="en-AU" dirty="0" smtClean="0"/>
              <a:t>Thematic analysis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31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Accountants’ perceptions regarding their networks:</a:t>
            </a:r>
          </a:p>
          <a:p>
            <a:r>
              <a:rPr lang="en-AU" dirty="0" smtClean="0"/>
              <a:t>Importance attached to networks</a:t>
            </a:r>
          </a:p>
          <a:p>
            <a:r>
              <a:rPr lang="en-AU" dirty="0" smtClean="0"/>
              <a:t>Parties that make up networks</a:t>
            </a:r>
          </a:p>
          <a:p>
            <a:r>
              <a:rPr lang="en-AU" dirty="0" smtClean="0"/>
              <a:t>Procedures for establishing networks</a:t>
            </a:r>
          </a:p>
          <a:p>
            <a:r>
              <a:rPr lang="en-AU" dirty="0" smtClean="0"/>
              <a:t>Factors that influence composition and development of </a:t>
            </a:r>
            <a:r>
              <a:rPr lang="en-AU" dirty="0" smtClean="0"/>
              <a:t>networks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89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</TotalTime>
  <Words>631</Words>
  <Application>Microsoft Office PowerPoint</Application>
  <PresentationFormat>On-screen Show (4:3)</PresentationFormat>
  <Paragraphs>147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Using Strong Structuration Theory to Explore Accountants’ Intra-organisational Communication Networks </vt:lpstr>
      <vt:lpstr>Overview</vt:lpstr>
      <vt:lpstr>Why accountants’ networks are important  </vt:lpstr>
      <vt:lpstr>A little prior literature </vt:lpstr>
      <vt:lpstr>A little prior literature </vt:lpstr>
      <vt:lpstr>Why use strong structuration theory?</vt:lpstr>
      <vt:lpstr>PowerPoint Presentation</vt:lpstr>
      <vt:lpstr>The research approach</vt:lpstr>
      <vt:lpstr>Research objectives</vt:lpstr>
      <vt:lpstr>The importance of networks</vt:lpstr>
      <vt:lpstr>Strategies for building networks</vt:lpstr>
      <vt:lpstr>CFOs’ primary network partners</vt:lpstr>
      <vt:lpstr>FCs’ primary network partners</vt:lpstr>
      <vt:lpstr>Influences on accountants’ networks</vt:lpstr>
      <vt:lpstr>The positional </vt:lpstr>
      <vt:lpstr>General dispositions</vt:lpstr>
      <vt:lpstr>Conjucturally specific</vt:lpstr>
      <vt:lpstr>Conjucturally specific</vt:lpstr>
      <vt:lpstr>Conclusion</vt:lpstr>
      <vt:lpstr>Limitations &amp; future research</vt:lpstr>
      <vt:lpstr>Closing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Strong Structuration Theory to Explore Accountants’ Intra-organisational Communication Networks</dc:title>
  <dc:creator>Lyn Daff</dc:creator>
  <cp:lastModifiedBy>belaloan</cp:lastModifiedBy>
  <cp:revision>28</cp:revision>
  <cp:lastPrinted>2015-03-04T23:53:00Z</cp:lastPrinted>
  <dcterms:created xsi:type="dcterms:W3CDTF">2015-03-01T07:52:21Z</dcterms:created>
  <dcterms:modified xsi:type="dcterms:W3CDTF">2015-04-28T00:26:19Z</dcterms:modified>
</cp:coreProperties>
</file>